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0" r:id="rId3"/>
    <p:sldId id="301" r:id="rId4"/>
    <p:sldId id="280" r:id="rId5"/>
    <p:sldId id="258" r:id="rId6"/>
    <p:sldId id="282" r:id="rId7"/>
    <p:sldId id="283" r:id="rId8"/>
    <p:sldId id="281" r:id="rId9"/>
    <p:sldId id="284" r:id="rId10"/>
    <p:sldId id="298" r:id="rId11"/>
    <p:sldId id="270" r:id="rId12"/>
    <p:sldId id="260" r:id="rId13"/>
    <p:sldId id="279" r:id="rId14"/>
    <p:sldId id="293" r:id="rId15"/>
    <p:sldId id="271" r:id="rId16"/>
    <p:sldId id="272" r:id="rId17"/>
    <p:sldId id="273" r:id="rId18"/>
    <p:sldId id="274" r:id="rId19"/>
    <p:sldId id="286" r:id="rId20"/>
    <p:sldId id="302" r:id="rId21"/>
    <p:sldId id="294" r:id="rId22"/>
    <p:sldId id="278" r:id="rId23"/>
    <p:sldId id="303" r:id="rId24"/>
    <p:sldId id="299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1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2362" autoAdjust="0"/>
  </p:normalViewPr>
  <p:slideViewPr>
    <p:cSldViewPr snapToGrid="0" snapToObjects="1">
      <p:cViewPr varScale="1">
        <p:scale>
          <a:sx n="127" d="100"/>
          <a:sy n="127" d="100"/>
        </p:scale>
        <p:origin x="780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FAD40-2E8E-5944-898C-152F349B8933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E9C1D-26AA-1F4C-B030-70B753319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8654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0FB32-9594-D942-9542-C3ACF3A10241}" type="datetimeFigureOut">
              <a:rPr lang="de-DE" smtClean="0"/>
              <a:pPr/>
              <a:t>22.04.2024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51B22-5469-B749-B6D7-BF43DE6DA9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819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Eta</a:t>
            </a:r>
          </a:p>
          <a:p>
            <a:r>
              <a:rPr lang="de-DE" dirty="0" err="1" smtClean="0"/>
              <a:t>Rho</a:t>
            </a:r>
            <a:endParaRPr lang="de-DE" dirty="0" smtClean="0"/>
          </a:p>
          <a:p>
            <a:r>
              <a:rPr lang="de-DE" dirty="0" smtClean="0"/>
              <a:t>Lambda,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Ny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51B22-5469-B749-B6D7-BF43DE6DA9D4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32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105" y="1539435"/>
            <a:ext cx="7663695" cy="1156473"/>
          </a:xfrm>
        </p:spPr>
        <p:txBody>
          <a:bodyPr anchor="b">
            <a:noAutofit/>
          </a:bodyPr>
          <a:lstStyle>
            <a:lvl1pPr>
              <a:defRPr sz="4400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105" y="3037148"/>
            <a:ext cx="6063495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27/09/2023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smtClean="0"/>
              <a:t>Motivation – Causal Model – Data – Results – Discussion – Conclusion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reihandform 16"/>
          <p:cNvSpPr/>
          <p:nvPr userDrawn="1"/>
        </p:nvSpPr>
        <p:spPr>
          <a:xfrm>
            <a:off x="-1940782" y="1879642"/>
            <a:ext cx="15707102" cy="986600"/>
          </a:xfrm>
          <a:custGeom>
            <a:avLst/>
            <a:gdLst>
              <a:gd name="connsiteX0" fmla="*/ 0 w 13868376"/>
              <a:gd name="connsiteY0" fmla="*/ 986600 h 1315466"/>
              <a:gd name="connsiteX1" fmla="*/ 2630795 w 13868376"/>
              <a:gd name="connsiteY1" fmla="*/ 1292786 h 1315466"/>
              <a:gd name="connsiteX2" fmla="*/ 5681158 w 13868376"/>
              <a:gd name="connsiteY2" fmla="*/ 1315466 h 1315466"/>
              <a:gd name="connsiteX3" fmla="*/ 8878936 w 13868376"/>
              <a:gd name="connsiteY3" fmla="*/ 1054641 h 1315466"/>
              <a:gd name="connsiteX4" fmla="*/ 12870488 w 13868376"/>
              <a:gd name="connsiteY4" fmla="*/ 306186 h 1315466"/>
              <a:gd name="connsiteX5" fmla="*/ 13868376 w 13868376"/>
              <a:gd name="connsiteY5" fmla="*/ 0 h 131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8376" h="1315466">
                <a:moveTo>
                  <a:pt x="0" y="986600"/>
                </a:moveTo>
                <a:cubicBezTo>
                  <a:pt x="841967" y="1112287"/>
                  <a:pt x="1683935" y="1237975"/>
                  <a:pt x="2630795" y="1292786"/>
                </a:cubicBezTo>
                <a:cubicBezTo>
                  <a:pt x="3577655" y="1347597"/>
                  <a:pt x="4639801" y="1355157"/>
                  <a:pt x="5681158" y="1315466"/>
                </a:cubicBezTo>
                <a:cubicBezTo>
                  <a:pt x="6722515" y="1275775"/>
                  <a:pt x="7680714" y="1222854"/>
                  <a:pt x="8878936" y="1054641"/>
                </a:cubicBezTo>
                <a:cubicBezTo>
                  <a:pt x="10077158" y="886428"/>
                  <a:pt x="12038915" y="481959"/>
                  <a:pt x="12870488" y="306186"/>
                </a:cubicBezTo>
                <a:cubicBezTo>
                  <a:pt x="13702061" y="130412"/>
                  <a:pt x="13868376" y="0"/>
                  <a:pt x="13868376" y="0"/>
                </a:cubicBezTo>
              </a:path>
            </a:pathLst>
          </a:custGeom>
          <a:ln w="12700">
            <a:solidFill>
              <a:srgbClr val="0067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0"/>
            <a:ext cx="9144000" cy="1310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11" name="Bild 10" descr="MCC_PPT_Gestaltungselemente_Logo_a_600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6956" cy="127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03898"/>
            <a:ext cx="995320" cy="246888"/>
          </a:xfrm>
        </p:spPr>
        <p:txBody>
          <a:bodyPr/>
          <a:lstStyle/>
          <a:p>
            <a:r>
              <a:rPr lang="de-DE" smtClean="0"/>
              <a:t>27/09/2023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3211" y="4903898"/>
            <a:ext cx="6030589" cy="246888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Motivation – Causal Model – Data – Results – Discussion – Conclusion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27/09/2023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smtClean="0"/>
              <a:t>Motivation – Causal Model – Data – Results – Discussion – 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27/09/2023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smtClean="0"/>
              <a:t>Motivation – Causal Model – Data – Results – Discussion – 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Rechteck 4"/>
          <p:cNvSpPr/>
          <p:nvPr userDrawn="1"/>
        </p:nvSpPr>
        <p:spPr>
          <a:xfrm>
            <a:off x="0" y="752475"/>
            <a:ext cx="9144000" cy="558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27/09/2023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smtClean="0"/>
              <a:t>Motivation – Causal Model – Data – Results – Discussion – Conclusion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200150"/>
            <a:ext cx="3155950" cy="36576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7012" y="1300163"/>
            <a:ext cx="4867088" cy="340058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i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57200" y="4196983"/>
            <a:ext cx="8229600" cy="61921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1pPr>
            <a:lvl2pPr marL="27432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2pPr>
            <a:lvl3pPr marL="54864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3pPr>
            <a:lvl4pPr marL="82296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4pPr>
            <a:lvl5pPr marL="105156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457200" y="1503219"/>
            <a:ext cx="8229600" cy="254079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2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890182"/>
            <a:ext cx="9144000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03898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Caput" panose="020B0503030403020204" pitchFamily="34" charset="0"/>
                <a:cs typeface="Caput" panose="020B0503030403020204" pitchFamily="34" charset="0"/>
              </a:defRPr>
            </a:lvl1pPr>
          </a:lstStyle>
          <a:p>
            <a:r>
              <a:rPr lang="de-DE" smtClean="0"/>
              <a:t>27/09/2023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4903898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Caput" panose="020B0503030403020204" pitchFamily="34" charset="0"/>
                <a:cs typeface="Caput" panose="020B0503030403020204" pitchFamily="34" charset="0"/>
              </a:defRPr>
            </a:lvl1pPr>
          </a:lstStyle>
          <a:p>
            <a:pPr algn="r"/>
            <a:r>
              <a:rPr lang="it-IT" dirty="0" err="1" smtClean="0"/>
              <a:t>Motivation</a:t>
            </a:r>
            <a:r>
              <a:rPr lang="it-IT" dirty="0" smtClean="0"/>
              <a:t> – </a:t>
            </a:r>
            <a:r>
              <a:rPr lang="it-IT" dirty="0" err="1" smtClean="0"/>
              <a:t>Causal</a:t>
            </a:r>
            <a:r>
              <a:rPr lang="it-IT" dirty="0" smtClean="0"/>
              <a:t> Model – Data – </a:t>
            </a:r>
            <a:r>
              <a:rPr lang="it-IT" dirty="0" err="1" smtClean="0"/>
              <a:t>Results</a:t>
            </a:r>
            <a:r>
              <a:rPr lang="it-IT" dirty="0" smtClean="0"/>
              <a:t> – </a:t>
            </a:r>
            <a:r>
              <a:rPr lang="it-IT" dirty="0" err="1" smtClean="0"/>
              <a:t>Discussion</a:t>
            </a:r>
            <a:r>
              <a:rPr lang="it-IT" dirty="0" smtClean="0"/>
              <a:t> – </a:t>
            </a:r>
            <a:r>
              <a:rPr lang="it-IT" dirty="0" err="1" smtClean="0"/>
              <a:t>Conclusion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903898"/>
            <a:ext cx="1066800" cy="2468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  <a:latin typeface="Caput" panose="020B0503030403020204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 w="12700">
            <a:solidFill>
              <a:srgbClr val="0067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6" r:id="rId3"/>
    <p:sldLayoutId id="2147483967" r:id="rId4"/>
    <p:sldLayoutId id="2147483969" r:id="rId5"/>
    <p:sldLayoutId id="214748397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b="1" i="0" kern="1200" spc="-100" baseline="0">
          <a:solidFill>
            <a:schemeClr val="bg1">
              <a:lumMod val="50000"/>
            </a:schemeClr>
          </a:solidFill>
          <a:latin typeface="Caput" panose="020B0503030403020204" pitchFamily="34" charset="0"/>
          <a:ea typeface="+mj-ea"/>
          <a:cs typeface="Caput" panose="020B0503030403020204" pitchFamily="34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200" b="0" i="0" kern="1200">
          <a:solidFill>
            <a:schemeClr val="tx1"/>
          </a:solidFill>
          <a:latin typeface="Caput" panose="020B0503030403020204" pitchFamily="34" charset="0"/>
          <a:ea typeface="+mn-ea"/>
          <a:cs typeface="Caput" panose="020B0503030403020204" pitchFamily="34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900" b="0" i="0" kern="1200">
          <a:solidFill>
            <a:schemeClr val="tx1"/>
          </a:solidFill>
          <a:latin typeface="Caput" panose="020B0503030403020204" pitchFamily="34" charset="0"/>
          <a:ea typeface="+mn-ea"/>
          <a:cs typeface="Caput" panose="020B0503030403020204" pitchFamily="34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700" b="0" i="0" kern="1200">
          <a:solidFill>
            <a:schemeClr val="tx1"/>
          </a:solidFill>
          <a:latin typeface="Caput" panose="020B0503030403020204" pitchFamily="34" charset="0"/>
          <a:ea typeface="+mn-ea"/>
          <a:cs typeface="Caput" panose="020B0503030403020204" pitchFamily="34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b="0" i="0" kern="1200">
          <a:solidFill>
            <a:schemeClr val="tx1"/>
          </a:solidFill>
          <a:latin typeface="Caput" panose="020B0503030403020204" pitchFamily="34" charset="0"/>
          <a:ea typeface="+mn-ea"/>
          <a:cs typeface="Caput" panose="020B0503030403020204" pitchFamily="34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00" b="0" i="0" kern="1200" baseline="0">
          <a:solidFill>
            <a:schemeClr val="tx1"/>
          </a:solidFill>
          <a:latin typeface="Caput" panose="020B0503030403020204" pitchFamily="34" charset="0"/>
          <a:ea typeface="+mn-ea"/>
          <a:cs typeface="Caput" panose="020B0503030403020204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issbach@mcc-berlin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err="1" smtClean="0">
                <a:latin typeface="Caput" panose="020B0503030403020204" pitchFamily="34" charset="0"/>
              </a:rPr>
              <a:t>Coal-fired</a:t>
            </a:r>
            <a:r>
              <a:rPr lang="de-DE" sz="2800" dirty="0" smtClean="0">
                <a:latin typeface="Caput" panose="020B0503030403020204" pitchFamily="34" charset="0"/>
              </a:rPr>
              <a:t> power </a:t>
            </a:r>
            <a:r>
              <a:rPr lang="de-DE" sz="2800" dirty="0" err="1" smtClean="0">
                <a:latin typeface="Caput" panose="020B0503030403020204" pitchFamily="34" charset="0"/>
              </a:rPr>
              <a:t>plants</a:t>
            </a:r>
            <a:r>
              <a:rPr lang="de-DE" sz="2800" dirty="0" smtClean="0">
                <a:latin typeface="Caput" panose="020B0503030403020204" pitchFamily="34" charset="0"/>
              </a:rPr>
              <a:t> </a:t>
            </a:r>
            <a:r>
              <a:rPr lang="de-DE" sz="2800" dirty="0" err="1" smtClean="0">
                <a:latin typeface="Caput" panose="020B0503030403020204" pitchFamily="34" charset="0"/>
              </a:rPr>
              <a:t>and</a:t>
            </a:r>
            <a:r>
              <a:rPr lang="de-DE" sz="2800" dirty="0" smtClean="0">
                <a:latin typeface="Caput" panose="020B0503030403020204" pitchFamily="34" charset="0"/>
              </a:rPr>
              <a:t> </a:t>
            </a:r>
            <a:r>
              <a:rPr lang="de-DE" sz="2800" dirty="0" err="1" smtClean="0">
                <a:latin typeface="Caput" panose="020B0503030403020204" pitchFamily="34" charset="0"/>
              </a:rPr>
              <a:t>industrial</a:t>
            </a:r>
            <a:r>
              <a:rPr lang="de-DE" sz="2800" dirty="0" smtClean="0">
                <a:latin typeface="Caput" panose="020B0503030403020204" pitchFamily="34" charset="0"/>
              </a:rPr>
              <a:t> </a:t>
            </a:r>
            <a:r>
              <a:rPr lang="de-DE" sz="2800" dirty="0" err="1" smtClean="0">
                <a:latin typeface="Caput" panose="020B0503030403020204" pitchFamily="34" charset="0"/>
              </a:rPr>
              <a:t>development</a:t>
            </a:r>
            <a:endParaRPr lang="de-DE" sz="2800" dirty="0">
              <a:latin typeface="Caput" panose="020B0503030403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700" dirty="0" smtClean="0"/>
              <a:t>1</a:t>
            </a:r>
            <a:r>
              <a:rPr lang="de-DE" sz="1700" baseline="30000" dirty="0" smtClean="0"/>
              <a:t>st</a:t>
            </a:r>
            <a:r>
              <a:rPr lang="de-DE" sz="1700" dirty="0" smtClean="0"/>
              <a:t> Berlin Applied </a:t>
            </a:r>
            <a:r>
              <a:rPr lang="de-DE" sz="1700" dirty="0" err="1" smtClean="0"/>
              <a:t>Causal</a:t>
            </a:r>
            <a:r>
              <a:rPr lang="de-DE" sz="1700" dirty="0" smtClean="0"/>
              <a:t> Graphs Workshop</a:t>
            </a:r>
          </a:p>
          <a:p>
            <a:r>
              <a:rPr lang="de-DE" sz="1700" dirty="0" smtClean="0"/>
              <a:t>Leonard Missbach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12021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Power </a:t>
            </a:r>
            <a:r>
              <a:rPr lang="de-DE" dirty="0" err="1" smtClean="0"/>
              <a:t>plants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affect</a:t>
            </a:r>
            <a:r>
              <a:rPr lang="de-DE" dirty="0" smtClean="0"/>
              <a:t> </a:t>
            </a:r>
            <a:r>
              <a:rPr lang="de-DE" dirty="0" err="1" smtClean="0"/>
              <a:t>firms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0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87368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Provision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endParaRPr lang="de-DE" dirty="0" smtClean="0"/>
          </a:p>
          <a:p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 smtClean="0"/>
          </a:p>
          <a:p>
            <a:r>
              <a:rPr lang="de-DE" dirty="0" smtClean="0"/>
              <a:t>Agglomeration </a:t>
            </a:r>
            <a:r>
              <a:rPr lang="de-DE" dirty="0" err="1" smtClean="0"/>
              <a:t>effects</a:t>
            </a:r>
            <a:endParaRPr lang="de-DE" dirty="0" smtClean="0"/>
          </a:p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labour</a:t>
            </a:r>
            <a:r>
              <a:rPr lang="de-DE" dirty="0" smtClean="0"/>
              <a:t> </a:t>
            </a:r>
            <a:r>
              <a:rPr lang="de-DE" dirty="0" err="1" smtClean="0"/>
              <a:t>markets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1743520" y="1304505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Coal-fired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plant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43520" y="4179544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" y="1246111"/>
            <a:ext cx="3331029" cy="4463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7200" y="4131238"/>
            <a:ext cx="3331029" cy="4463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mit Pfeil 12"/>
          <p:cNvCxnSpPr>
            <a:stCxn id="9" idx="2"/>
            <a:endCxn id="23" idx="0"/>
          </p:cNvCxnSpPr>
          <p:nvPr/>
        </p:nvCxnSpPr>
        <p:spPr>
          <a:xfrm flipH="1">
            <a:off x="835200" y="1642529"/>
            <a:ext cx="1287514" cy="911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457200" y="2553996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315543" y="2549720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173886" y="2553996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Agglomeration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032229" y="2553994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Gerade Verbindung mit Pfeil 33"/>
          <p:cNvCxnSpPr>
            <a:stCxn id="9" idx="2"/>
            <a:endCxn id="24" idx="0"/>
          </p:cNvCxnSpPr>
          <p:nvPr/>
        </p:nvCxnSpPr>
        <p:spPr>
          <a:xfrm flipH="1">
            <a:off x="1693543" y="1642529"/>
            <a:ext cx="429171" cy="9071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9" idx="2"/>
            <a:endCxn id="25" idx="0"/>
          </p:cNvCxnSpPr>
          <p:nvPr/>
        </p:nvCxnSpPr>
        <p:spPr>
          <a:xfrm>
            <a:off x="2122714" y="1642529"/>
            <a:ext cx="429172" cy="911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9" idx="2"/>
            <a:endCxn id="26" idx="0"/>
          </p:cNvCxnSpPr>
          <p:nvPr/>
        </p:nvCxnSpPr>
        <p:spPr>
          <a:xfrm>
            <a:off x="2122714" y="1642529"/>
            <a:ext cx="1287515" cy="911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3" idx="2"/>
            <a:endCxn id="10" idx="0"/>
          </p:cNvCxnSpPr>
          <p:nvPr/>
        </p:nvCxnSpPr>
        <p:spPr>
          <a:xfrm>
            <a:off x="835200" y="3273996"/>
            <a:ext cx="1287514" cy="905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24" idx="2"/>
            <a:endCxn id="10" idx="0"/>
          </p:cNvCxnSpPr>
          <p:nvPr/>
        </p:nvCxnSpPr>
        <p:spPr>
          <a:xfrm>
            <a:off x="1693543" y="3269720"/>
            <a:ext cx="429171" cy="909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6" idx="2"/>
            <a:endCxn id="10" idx="0"/>
          </p:cNvCxnSpPr>
          <p:nvPr/>
        </p:nvCxnSpPr>
        <p:spPr>
          <a:xfrm flipH="1">
            <a:off x="2122714" y="3273994"/>
            <a:ext cx="1287515" cy="905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25" idx="2"/>
            <a:endCxn id="10" idx="0"/>
          </p:cNvCxnSpPr>
          <p:nvPr/>
        </p:nvCxnSpPr>
        <p:spPr>
          <a:xfrm flipH="1">
            <a:off x="2122714" y="3273996"/>
            <a:ext cx="429172" cy="905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Credible</a:t>
            </a:r>
            <a:r>
              <a:rPr lang="de-DE" dirty="0" smtClean="0"/>
              <a:t> </a:t>
            </a: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challenging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0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87368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Endogeneity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endParaRPr lang="de-DE" dirty="0" smtClean="0"/>
          </a:p>
          <a:p>
            <a:r>
              <a:rPr lang="de-DE" dirty="0" err="1" smtClean="0"/>
              <a:t>Staggered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endParaRPr lang="de-DE" dirty="0" smtClean="0"/>
          </a:p>
          <a:p>
            <a:r>
              <a:rPr lang="de-DE" dirty="0" err="1" smtClean="0"/>
              <a:t>Repeating</a:t>
            </a:r>
            <a:r>
              <a:rPr lang="de-DE" dirty="0" smtClean="0"/>
              <a:t> </a:t>
            </a:r>
            <a:r>
              <a:rPr lang="de-DE" dirty="0" err="1" smtClean="0"/>
              <a:t>treatments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firms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289072" y="1296599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Coal-fired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plant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89958" y="4185409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1" y="1246111"/>
            <a:ext cx="1665514" cy="4463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7201" y="4131238"/>
            <a:ext cx="1665514" cy="4463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mit Pfeil 12"/>
          <p:cNvCxnSpPr>
            <a:stCxn id="9" idx="2"/>
            <a:endCxn id="14" idx="0"/>
          </p:cNvCxnSpPr>
          <p:nvPr/>
        </p:nvCxnSpPr>
        <p:spPr>
          <a:xfrm>
            <a:off x="1668266" y="1634623"/>
            <a:ext cx="0" cy="956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1350876" y="2591449"/>
            <a:ext cx="634779" cy="432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</a:t>
            </a:r>
            <a:r>
              <a:rPr lang="de-DE" sz="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  <a:endParaRPr lang="de-DE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Gerade Verbindung mit Pfeil 20"/>
          <p:cNvCxnSpPr>
            <a:stCxn id="14" idx="2"/>
            <a:endCxn id="10" idx="0"/>
          </p:cNvCxnSpPr>
          <p:nvPr/>
        </p:nvCxnSpPr>
        <p:spPr>
          <a:xfrm>
            <a:off x="1668266" y="3023449"/>
            <a:ext cx="886" cy="1161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2368574" y="2717873"/>
            <a:ext cx="916221" cy="180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endParaRPr lang="de-DE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401646" y="2516333"/>
            <a:ext cx="818331" cy="3815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/ </a:t>
            </a:r>
            <a:r>
              <a:rPr lang="de-DE" sz="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endParaRPr lang="de-DE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3406240" y="2943472"/>
            <a:ext cx="813737" cy="47953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Endowment</a:t>
            </a:r>
            <a:r>
              <a:rPr lang="de-DE" sz="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  <a:r>
              <a:rPr lang="de-DE" sz="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capability</a:t>
            </a:r>
            <a:endParaRPr lang="de-DE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2363963" y="2943472"/>
            <a:ext cx="920832" cy="47953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</a:t>
            </a:r>
            <a:r>
              <a:rPr lang="de-DE" sz="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de-DE" sz="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</a:t>
            </a:r>
            <a:r>
              <a:rPr lang="de-DE" sz="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de-DE" sz="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reforms</a:t>
            </a:r>
            <a:endParaRPr lang="de-DE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270974" y="2146490"/>
            <a:ext cx="2163651" cy="13694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 smtClean="0">
                <a:solidFill>
                  <a:srgbClr val="FF0000"/>
                </a:solidFill>
                <a:latin typeface="Caput" panose="020B0503030403020204" pitchFamily="34" charset="0"/>
              </a:rPr>
              <a:t>Potential </a:t>
            </a:r>
            <a:r>
              <a:rPr lang="de-DE" sz="1200" dirty="0" err="1" smtClean="0">
                <a:solidFill>
                  <a:srgbClr val="FF0000"/>
                </a:solidFill>
                <a:latin typeface="Caput" panose="020B0503030403020204" pitchFamily="34" charset="0"/>
              </a:rPr>
              <a:t>source</a:t>
            </a:r>
            <a:r>
              <a:rPr lang="de-DE" sz="1200" dirty="0" smtClean="0">
                <a:solidFill>
                  <a:srgbClr val="FF0000"/>
                </a:solidFill>
                <a:latin typeface="Caput" panose="020B0503030403020204" pitchFamily="34" charset="0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latin typeface="Caput" panose="020B0503030403020204" pitchFamily="34" charset="0"/>
              </a:rPr>
              <a:t>of</a:t>
            </a:r>
            <a:r>
              <a:rPr lang="de-DE" sz="1200" dirty="0" smtClean="0">
                <a:solidFill>
                  <a:srgbClr val="FF0000"/>
                </a:solidFill>
                <a:latin typeface="Caput" panose="020B0503030403020204" pitchFamily="34" charset="0"/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  <a:latin typeface="Caput" panose="020B0503030403020204" pitchFamily="34" charset="0"/>
              </a:rPr>
              <a:t>bias</a:t>
            </a:r>
            <a:endParaRPr lang="de-DE" sz="1200" dirty="0">
              <a:solidFill>
                <a:srgbClr val="FF0000"/>
              </a:solidFill>
              <a:latin typeface="Caput" panose="020B0503030403020204" pitchFamily="34" charset="0"/>
            </a:endParaRPr>
          </a:p>
        </p:txBody>
      </p:sp>
      <p:cxnSp>
        <p:nvCxnSpPr>
          <p:cNvPr id="42" name="Gewinkelter Verbinder 41"/>
          <p:cNvCxnSpPr>
            <a:stCxn id="40" idx="0"/>
            <a:endCxn id="9" idx="3"/>
          </p:cNvCxnSpPr>
          <p:nvPr/>
        </p:nvCxnSpPr>
        <p:spPr>
          <a:xfrm rot="16200000" flipV="1">
            <a:off x="2359691" y="1153381"/>
            <a:ext cx="680879" cy="130534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r Verbinder 43"/>
          <p:cNvCxnSpPr>
            <a:stCxn id="40" idx="2"/>
            <a:endCxn id="10" idx="3"/>
          </p:cNvCxnSpPr>
          <p:nvPr/>
        </p:nvCxnSpPr>
        <p:spPr>
          <a:xfrm rot="5400000">
            <a:off x="2281334" y="3282955"/>
            <a:ext cx="838478" cy="130445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368574" y="2516282"/>
            <a:ext cx="916221" cy="180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de-DE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</a:t>
            </a:r>
            <a:r>
              <a:rPr lang="de-DE" dirty="0" smtClean="0"/>
              <a:t>: </a:t>
            </a:r>
            <a:r>
              <a:rPr lang="de-DE" dirty="0" err="1" smtClean="0"/>
              <a:t>Stacked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-in-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6494261" cy="3657600"/>
              </a:xfrm>
            </p:spPr>
            <p:txBody>
              <a:bodyPr>
                <a:normAutofit fontScale="92500"/>
              </a:bodyPr>
              <a:lstStyle/>
              <a:p>
                <a:r>
                  <a:rPr lang="de-DE" dirty="0" smtClean="0"/>
                  <a:t>Firm-</a:t>
                </a:r>
                <a:r>
                  <a:rPr lang="de-DE" dirty="0" err="1" smtClean="0"/>
                  <a:t>year</a:t>
                </a:r>
                <a:r>
                  <a:rPr lang="de-DE" dirty="0" smtClean="0"/>
                  <a:t>-level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Indonesian</a:t>
                </a:r>
                <a:r>
                  <a:rPr lang="de-DE" dirty="0" smtClean="0"/>
                  <a:t> Manufacturing </a:t>
                </a:r>
                <a:r>
                  <a:rPr lang="de-DE" dirty="0" err="1" smtClean="0"/>
                  <a:t>Census</a:t>
                </a:r>
                <a:endParaRPr lang="de-DE" dirty="0" smtClean="0"/>
              </a:p>
              <a:p>
                <a:r>
                  <a:rPr lang="de-DE" dirty="0" smtClean="0"/>
                  <a:t>Create a </a:t>
                </a:r>
                <a:r>
                  <a:rPr lang="de-DE" dirty="0" err="1" smtClean="0"/>
                  <a:t>dataset</a:t>
                </a:r>
                <a:r>
                  <a:rPr lang="de-DE" dirty="0" smtClean="0"/>
                  <a:t> (</a:t>
                </a:r>
                <a:r>
                  <a:rPr lang="de-DE" i="1" dirty="0" err="1" smtClean="0"/>
                  <a:t>cohort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each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year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treatment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de-DE" dirty="0" smtClean="0"/>
              </a:p>
              <a:p>
                <a:r>
                  <a:rPr lang="de-DE" dirty="0" err="1" smtClean="0"/>
                  <a:t>Include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firms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eligible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treatment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control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group</a:t>
                </a:r>
                <a:r>
                  <a:rPr lang="de-DE" dirty="0" smtClean="0"/>
                  <a:t>, e.g.</a:t>
                </a:r>
              </a:p>
              <a:p>
                <a:pPr lvl="1"/>
                <a:r>
                  <a:rPr lang="de-DE" dirty="0" err="1" smtClean="0"/>
                  <a:t>Exclude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firms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treatment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group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they</a:t>
                </a:r>
                <a:r>
                  <a:rPr lang="de-DE" dirty="0"/>
                  <a:t> </a:t>
                </a:r>
                <a:r>
                  <a:rPr lang="de-DE" dirty="0" err="1" smtClean="0"/>
                  <a:t>were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treated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three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years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Exclude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firms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control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group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never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treated</a:t>
                </a:r>
                <a:endParaRPr lang="de-DE" dirty="0" smtClean="0"/>
              </a:p>
              <a:p>
                <a:r>
                  <a:rPr lang="de-DE" dirty="0" smtClean="0"/>
                  <a:t>Stack </a:t>
                </a:r>
                <a:r>
                  <a:rPr lang="de-DE" dirty="0" err="1" smtClean="0"/>
                  <a:t>datasets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study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difference</a:t>
                </a:r>
                <a:r>
                  <a:rPr lang="de-DE" dirty="0" smtClean="0"/>
                  <a:t>-in-</a:t>
                </a:r>
                <a:r>
                  <a:rPr lang="de-DE" dirty="0" err="1" smtClean="0"/>
                  <a:t>differences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1</a:t>
                </a:r>
                <a:r>
                  <a:rPr lang="de-DE" baseline="30000" dirty="0" smtClean="0"/>
                  <a:t>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difference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treatment</a:t>
                </a:r>
                <a:r>
                  <a:rPr lang="de-DE" dirty="0" smtClean="0"/>
                  <a:t> vs. </a:t>
                </a:r>
                <a:r>
                  <a:rPr lang="de-DE" dirty="0" err="1" smtClean="0"/>
                  <a:t>control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group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2</a:t>
                </a:r>
                <a:r>
                  <a:rPr lang="de-DE" baseline="30000" dirty="0" smtClean="0"/>
                  <a:t>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difference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pre</a:t>
                </a:r>
                <a:r>
                  <a:rPr lang="de-DE" dirty="0" smtClean="0"/>
                  <a:t>-treatment vs. post-treatment </a:t>
                </a:r>
                <a:r>
                  <a:rPr lang="de-DE" dirty="0" err="1" smtClean="0"/>
                  <a:t>period</a:t>
                </a:r>
                <a:endParaRPr lang="de-DE" dirty="0" smtClean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6494261" cy="3657600"/>
              </a:xfrm>
              <a:blipFill>
                <a:blip r:embed="rId2"/>
                <a:stretch>
                  <a:fillRect l="-469" t="-1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6" name="Gruppieren 15"/>
          <p:cNvGrpSpPr/>
          <p:nvPr/>
        </p:nvGrpSpPr>
        <p:grpSpPr>
          <a:xfrm>
            <a:off x="7017927" y="2571434"/>
            <a:ext cx="1666299" cy="515298"/>
            <a:chOff x="7020501" y="2571434"/>
            <a:chExt cx="1666299" cy="515298"/>
          </a:xfrm>
        </p:grpSpPr>
        <p:grpSp>
          <p:nvGrpSpPr>
            <p:cNvPr id="9" name="Gruppieren 8"/>
            <p:cNvGrpSpPr/>
            <p:nvPr/>
          </p:nvGrpSpPr>
          <p:grpSpPr>
            <a:xfrm>
              <a:off x="7020503" y="2571434"/>
              <a:ext cx="1666297" cy="257649"/>
              <a:chOff x="7119016" y="1747969"/>
              <a:chExt cx="1666297" cy="257649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7401083" y="1747969"/>
                <a:ext cx="1384230" cy="25764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hteck 7"/>
                  <p:cNvSpPr/>
                  <p:nvPr/>
                </p:nvSpPr>
                <p:spPr>
                  <a:xfrm>
                    <a:off x="7119016" y="1747969"/>
                    <a:ext cx="282067" cy="25764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de-DE" sz="11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e>
                            <m:sub>
                              <m:r>
                                <a:rPr lang="de-DE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hteck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016" y="1747969"/>
                    <a:ext cx="282067" cy="2576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082"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uppieren 11"/>
            <p:cNvGrpSpPr/>
            <p:nvPr/>
          </p:nvGrpSpPr>
          <p:grpSpPr>
            <a:xfrm>
              <a:off x="7020501" y="2829082"/>
              <a:ext cx="1666299" cy="257650"/>
              <a:chOff x="7119014" y="1919734"/>
              <a:chExt cx="1666299" cy="2576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hteck 9"/>
                  <p:cNvSpPr/>
                  <p:nvPr/>
                </p:nvSpPr>
                <p:spPr>
                  <a:xfrm>
                    <a:off x="7119014" y="1919735"/>
                    <a:ext cx="828000" cy="25764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=1</m:t>
                          </m:r>
                        </m:oMath>
                      </m:oMathPara>
                    </a14:m>
                    <a:endParaRPr lang="de-DE" sz="1100" i="1" dirty="0">
                      <a:solidFill>
                        <a:schemeClr val="tx1"/>
                      </a:solidFill>
                      <a:latin typeface="Caput" panose="020B05030304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Rechteck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9014" y="1919735"/>
                    <a:ext cx="828000" cy="2576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hteck 10"/>
                  <p:cNvSpPr/>
                  <p:nvPr/>
                </p:nvSpPr>
                <p:spPr>
                  <a:xfrm>
                    <a:off x="7947014" y="1919734"/>
                    <a:ext cx="838299" cy="25764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</m:t>
                          </m:r>
                          <m:r>
                            <a:rPr lang="de-DE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oMath>
                      </m:oMathPara>
                    </a14:m>
                    <a:endParaRPr lang="de-DE" i="1" dirty="0">
                      <a:solidFill>
                        <a:schemeClr val="tx1"/>
                      </a:solidFill>
                      <a:latin typeface="Caput" panose="020B05030304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Rechteck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7014" y="1919734"/>
                    <a:ext cx="838299" cy="2576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Gruppieren 12"/>
          <p:cNvGrpSpPr/>
          <p:nvPr/>
        </p:nvGrpSpPr>
        <p:grpSpPr>
          <a:xfrm>
            <a:off x="7017928" y="1665109"/>
            <a:ext cx="1666297" cy="257649"/>
            <a:chOff x="7119016" y="1747969"/>
            <a:chExt cx="1666297" cy="257649"/>
          </a:xfrm>
        </p:grpSpPr>
        <p:sp>
          <p:nvSpPr>
            <p:cNvPr id="14" name="Rechteck 13"/>
            <p:cNvSpPr/>
            <p:nvPr/>
          </p:nvSpPr>
          <p:spPr>
            <a:xfrm>
              <a:off x="7401083" y="1747969"/>
              <a:ext cx="1384230" cy="25764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hteck 14"/>
                <p:cNvSpPr/>
                <p:nvPr/>
              </p:nvSpPr>
              <p:spPr>
                <a:xfrm>
                  <a:off x="7119016" y="1747969"/>
                  <a:ext cx="282067" cy="25764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de-DE" sz="11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e>
                          <m:sub>
                            <m:r>
                              <a:rPr lang="de-DE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hteck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9016" y="1747969"/>
                  <a:ext cx="282067" cy="257649"/>
                </a:xfrm>
                <a:prstGeom prst="rect">
                  <a:avLst/>
                </a:prstGeom>
                <a:blipFill>
                  <a:blip r:embed="rId6"/>
                  <a:stretch>
                    <a:fillRect l="-4082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pieren 16"/>
          <p:cNvGrpSpPr/>
          <p:nvPr/>
        </p:nvGrpSpPr>
        <p:grpSpPr>
          <a:xfrm>
            <a:off x="7017928" y="3608841"/>
            <a:ext cx="1666297" cy="257649"/>
            <a:chOff x="7119016" y="1747969"/>
            <a:chExt cx="1666297" cy="257649"/>
          </a:xfrm>
        </p:grpSpPr>
        <p:sp>
          <p:nvSpPr>
            <p:cNvPr id="18" name="Rechteck 17"/>
            <p:cNvSpPr/>
            <p:nvPr/>
          </p:nvSpPr>
          <p:spPr>
            <a:xfrm>
              <a:off x="7401083" y="1747969"/>
              <a:ext cx="1384230" cy="25764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hteck 18"/>
                <p:cNvSpPr/>
                <p:nvPr/>
              </p:nvSpPr>
              <p:spPr>
                <a:xfrm>
                  <a:off x="7119016" y="1747969"/>
                  <a:ext cx="282067" cy="25764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de-DE" sz="11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e>
                          <m:sub>
                            <m:r>
                              <a:rPr lang="de-DE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hteck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9016" y="1747969"/>
                  <a:ext cx="282067" cy="257649"/>
                </a:xfrm>
                <a:prstGeom prst="rect">
                  <a:avLst/>
                </a:prstGeom>
                <a:blipFill>
                  <a:blip r:embed="rId3"/>
                  <a:stretch>
                    <a:fillRect l="-4082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pieren 19"/>
          <p:cNvGrpSpPr/>
          <p:nvPr/>
        </p:nvGrpSpPr>
        <p:grpSpPr>
          <a:xfrm>
            <a:off x="7017928" y="3866490"/>
            <a:ext cx="1666297" cy="257649"/>
            <a:chOff x="7119016" y="1747969"/>
            <a:chExt cx="1666297" cy="257649"/>
          </a:xfrm>
        </p:grpSpPr>
        <p:sp>
          <p:nvSpPr>
            <p:cNvPr id="21" name="Rechteck 20"/>
            <p:cNvSpPr/>
            <p:nvPr/>
          </p:nvSpPr>
          <p:spPr>
            <a:xfrm>
              <a:off x="7401083" y="1747969"/>
              <a:ext cx="1384230" cy="25764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hteck 21"/>
                <p:cNvSpPr/>
                <p:nvPr/>
              </p:nvSpPr>
              <p:spPr>
                <a:xfrm>
                  <a:off x="7119016" y="1747969"/>
                  <a:ext cx="282067" cy="25764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de-DE" sz="11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e>
                          <m:sub>
                            <m:r>
                              <a:rPr lang="de-DE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hteck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9016" y="1747969"/>
                  <a:ext cx="282067" cy="257649"/>
                </a:xfrm>
                <a:prstGeom prst="rect">
                  <a:avLst/>
                </a:prstGeom>
                <a:blipFill>
                  <a:blip r:embed="rId7"/>
                  <a:stretch>
                    <a:fillRect l="-4082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pieren 22"/>
          <p:cNvGrpSpPr/>
          <p:nvPr/>
        </p:nvGrpSpPr>
        <p:grpSpPr>
          <a:xfrm>
            <a:off x="7017928" y="4124139"/>
            <a:ext cx="1666297" cy="257649"/>
            <a:chOff x="7119016" y="1747969"/>
            <a:chExt cx="1666297" cy="257649"/>
          </a:xfrm>
        </p:grpSpPr>
        <p:sp>
          <p:nvSpPr>
            <p:cNvPr id="24" name="Rechteck 23"/>
            <p:cNvSpPr/>
            <p:nvPr/>
          </p:nvSpPr>
          <p:spPr>
            <a:xfrm>
              <a:off x="7401083" y="1747969"/>
              <a:ext cx="1384230" cy="25764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hteck 24"/>
                <p:cNvSpPr/>
                <p:nvPr/>
              </p:nvSpPr>
              <p:spPr>
                <a:xfrm>
                  <a:off x="7119016" y="1747969"/>
                  <a:ext cx="282067" cy="25764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de-DE" sz="11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e>
                          <m:sub>
                            <m:r>
                              <a:rPr lang="de-DE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hteck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9016" y="1747969"/>
                  <a:ext cx="282067" cy="257649"/>
                </a:xfrm>
                <a:prstGeom prst="rect">
                  <a:avLst/>
                </a:prstGeom>
                <a:blipFill>
                  <a:blip r:embed="rId8"/>
                  <a:stretch>
                    <a:fillRect l="-4082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pieren 25"/>
          <p:cNvGrpSpPr/>
          <p:nvPr/>
        </p:nvGrpSpPr>
        <p:grpSpPr>
          <a:xfrm>
            <a:off x="7017928" y="4381788"/>
            <a:ext cx="1666297" cy="257649"/>
            <a:chOff x="7119016" y="1747969"/>
            <a:chExt cx="1666297" cy="257649"/>
          </a:xfrm>
        </p:grpSpPr>
        <p:sp>
          <p:nvSpPr>
            <p:cNvPr id="27" name="Rechteck 26"/>
            <p:cNvSpPr/>
            <p:nvPr/>
          </p:nvSpPr>
          <p:spPr>
            <a:xfrm>
              <a:off x="7401083" y="1747969"/>
              <a:ext cx="1384230" cy="25764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hteck 27"/>
                <p:cNvSpPr/>
                <p:nvPr/>
              </p:nvSpPr>
              <p:spPr>
                <a:xfrm>
                  <a:off x="7119016" y="1747969"/>
                  <a:ext cx="282067" cy="25764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de-DE" sz="11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e>
                          <m:sub>
                            <m:r>
                              <a:rPr lang="de-DE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hteck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9016" y="1747969"/>
                  <a:ext cx="282067" cy="257649"/>
                </a:xfrm>
                <a:prstGeom prst="rect">
                  <a:avLst/>
                </a:prstGeom>
                <a:blipFill>
                  <a:blip r:embed="rId9"/>
                  <a:stretch>
                    <a:fillRect l="-6122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50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Eligibility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rests</a:t>
            </a:r>
            <a:r>
              <a:rPr lang="de-DE" dirty="0" smtClean="0"/>
              <a:t> on </a:t>
            </a:r>
            <a:r>
              <a:rPr lang="de-DE" dirty="0" err="1" smtClean="0"/>
              <a:t>spatial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29" y="1224362"/>
            <a:ext cx="3598171" cy="3598171"/>
          </a:xfrm>
          <a:prstGeom prst="rect">
            <a:avLst/>
          </a:prstGeom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4363"/>
            <a:ext cx="3598171" cy="3598171"/>
          </a:xfrm>
        </p:spPr>
      </p:pic>
      <p:cxnSp>
        <p:nvCxnSpPr>
          <p:cNvPr id="7" name="Gerader Verbinder 6"/>
          <p:cNvCxnSpPr/>
          <p:nvPr/>
        </p:nvCxnSpPr>
        <p:spPr>
          <a:xfrm flipV="1">
            <a:off x="1998133" y="1366839"/>
            <a:ext cx="3505200" cy="1760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1998133" y="3181350"/>
            <a:ext cx="3505200" cy="1328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3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Eligibility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rests</a:t>
            </a:r>
            <a:r>
              <a:rPr lang="de-DE" dirty="0" smtClean="0"/>
              <a:t> on </a:t>
            </a:r>
            <a:r>
              <a:rPr lang="de-DE" dirty="0" err="1" smtClean="0"/>
              <a:t>spatial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4363"/>
            <a:ext cx="3598171" cy="35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Eligibility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rests</a:t>
            </a:r>
            <a:r>
              <a:rPr lang="de-DE" dirty="0"/>
              <a:t> on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4363"/>
            <a:ext cx="3598171" cy="3598171"/>
          </a:xfrm>
          <a:prstGeom prst="rect">
            <a:avLst/>
          </a:prstGeom>
        </p:spPr>
      </p:pic>
      <p:sp>
        <p:nvSpPr>
          <p:cNvPr id="7" name="Inhaltsplatzhalter 12"/>
          <p:cNvSpPr>
            <a:spLocks noGrp="1"/>
          </p:cNvSpPr>
          <p:nvPr>
            <p:ph idx="1"/>
          </p:nvPr>
        </p:nvSpPr>
        <p:spPr>
          <a:xfrm>
            <a:off x="4598002" y="1200150"/>
            <a:ext cx="4088798" cy="3657600"/>
          </a:xfrm>
        </p:spPr>
        <p:txBody>
          <a:bodyPr>
            <a:normAutofit/>
          </a:bodyPr>
          <a:lstStyle/>
          <a:p>
            <a:r>
              <a:rPr lang="de-DE" sz="1800" dirty="0" err="1" smtClean="0"/>
              <a:t>Yearly</a:t>
            </a:r>
            <a:r>
              <a:rPr lang="de-DE" sz="1800" dirty="0" smtClean="0"/>
              <a:t> </a:t>
            </a:r>
            <a:r>
              <a:rPr lang="de-DE" sz="1800" dirty="0" err="1" smtClean="0"/>
              <a:t>information</a:t>
            </a:r>
            <a:r>
              <a:rPr lang="de-DE" sz="1800" dirty="0" smtClean="0"/>
              <a:t> on 62,800 </a:t>
            </a:r>
            <a:r>
              <a:rPr lang="de-DE" sz="1800" dirty="0" err="1" smtClean="0"/>
              <a:t>manufacturing</a:t>
            </a:r>
            <a:r>
              <a:rPr lang="de-DE" sz="1800" dirty="0" smtClean="0"/>
              <a:t> </a:t>
            </a:r>
            <a:r>
              <a:rPr lang="de-DE" sz="1800" dirty="0" err="1" smtClean="0"/>
              <a:t>firms</a:t>
            </a:r>
            <a:r>
              <a:rPr lang="de-DE" sz="1800" dirty="0" smtClean="0"/>
              <a:t> in 9,400 </a:t>
            </a:r>
            <a:r>
              <a:rPr lang="de-DE" sz="1800" dirty="0" err="1" smtClean="0"/>
              <a:t>villages</a:t>
            </a:r>
            <a:r>
              <a:rPr lang="de-DE" sz="1800" dirty="0" smtClean="0"/>
              <a:t> (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2000)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7379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advent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Cilacap</a:t>
            </a:r>
            <a:r>
              <a:rPr lang="de-DE" dirty="0" smtClean="0"/>
              <a:t> </a:t>
            </a:r>
            <a:r>
              <a:rPr lang="de-DE" dirty="0" err="1" smtClean="0"/>
              <a:t>Sumber</a:t>
            </a:r>
            <a:r>
              <a:rPr lang="de-DE" dirty="0" smtClean="0"/>
              <a:t> power </a:t>
            </a:r>
            <a:r>
              <a:rPr lang="de-DE" dirty="0" err="1" smtClean="0"/>
              <a:t>station</a:t>
            </a:r>
            <a:r>
              <a:rPr lang="de-DE" dirty="0" smtClean="0"/>
              <a:t> (2,260 MW) in 2006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4363"/>
            <a:ext cx="3598171" cy="3598171"/>
          </a:xfrm>
          <a:prstGeom prst="rect">
            <a:avLst/>
          </a:prstGeom>
        </p:spPr>
      </p:pic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855" r="16855"/>
          <a:stretch/>
        </p:blipFill>
        <p:spPr>
          <a:xfrm>
            <a:off x="5446800" y="1310043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Eligibility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rests</a:t>
            </a:r>
            <a:r>
              <a:rPr lang="de-DE" dirty="0"/>
              <a:t> on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4363"/>
            <a:ext cx="3598171" cy="3598171"/>
          </a:xfrm>
          <a:prstGeom prst="rect">
            <a:avLst/>
          </a:prstGeom>
        </p:spPr>
      </p:pic>
      <p:sp>
        <p:nvSpPr>
          <p:cNvPr id="7" name="Inhaltsplatzhalter 12"/>
          <p:cNvSpPr>
            <a:spLocks noGrp="1"/>
          </p:cNvSpPr>
          <p:nvPr>
            <p:ph idx="1"/>
          </p:nvPr>
        </p:nvSpPr>
        <p:spPr>
          <a:xfrm>
            <a:off x="4598002" y="1200150"/>
            <a:ext cx="4088798" cy="3657600"/>
          </a:xfrm>
        </p:spPr>
        <p:txBody>
          <a:bodyPr>
            <a:normAutofit/>
          </a:bodyPr>
          <a:lstStyle/>
          <a:p>
            <a:r>
              <a:rPr lang="de-DE" sz="1800" dirty="0" err="1"/>
              <a:t>Yearly</a:t>
            </a:r>
            <a:r>
              <a:rPr lang="de-DE" sz="1800" dirty="0"/>
              <a:t> </a:t>
            </a:r>
            <a:r>
              <a:rPr lang="de-DE" sz="1800" dirty="0" err="1"/>
              <a:t>information</a:t>
            </a:r>
            <a:r>
              <a:rPr lang="de-DE" sz="1800" dirty="0"/>
              <a:t> </a:t>
            </a:r>
            <a:r>
              <a:rPr lang="de-DE" sz="1800" dirty="0" smtClean="0"/>
              <a:t>on 62,800 </a:t>
            </a:r>
            <a:r>
              <a:rPr lang="de-DE" sz="1800" dirty="0" err="1" smtClean="0"/>
              <a:t>manufacturing</a:t>
            </a:r>
            <a:r>
              <a:rPr lang="de-DE" sz="1800" dirty="0" smtClean="0"/>
              <a:t> </a:t>
            </a:r>
            <a:r>
              <a:rPr lang="de-DE" sz="1800" dirty="0" err="1" smtClean="0"/>
              <a:t>firms</a:t>
            </a:r>
            <a:r>
              <a:rPr lang="de-DE" sz="1800" dirty="0" smtClean="0"/>
              <a:t> in 9,400 </a:t>
            </a:r>
            <a:r>
              <a:rPr lang="de-DE" sz="1800" dirty="0" err="1" smtClean="0"/>
              <a:t>villages</a:t>
            </a:r>
            <a:r>
              <a:rPr lang="de-DE" sz="1800" dirty="0" smtClean="0"/>
              <a:t> (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2000)</a:t>
            </a:r>
          </a:p>
          <a:p>
            <a:r>
              <a:rPr lang="de-DE" sz="1800" dirty="0" err="1" smtClean="0"/>
              <a:t>Granularity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allows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identification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based</a:t>
            </a:r>
            <a:r>
              <a:rPr lang="de-DE" sz="1800" dirty="0" smtClean="0"/>
              <a:t> on </a:t>
            </a:r>
            <a:r>
              <a:rPr lang="de-DE" sz="1800" dirty="0" err="1" smtClean="0"/>
              <a:t>spatial</a:t>
            </a:r>
            <a:r>
              <a:rPr lang="de-DE" sz="1800" dirty="0" smtClean="0"/>
              <a:t> </a:t>
            </a:r>
            <a:r>
              <a:rPr lang="de-DE" sz="1800" dirty="0" err="1" smtClean="0"/>
              <a:t>distance</a:t>
            </a:r>
            <a:r>
              <a:rPr lang="de-DE" sz="1800" dirty="0" smtClean="0"/>
              <a:t> (e.g. 50 km)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8566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Eligibility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rests</a:t>
            </a:r>
            <a:r>
              <a:rPr lang="de-DE" dirty="0"/>
              <a:t> on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4363"/>
            <a:ext cx="3598171" cy="3598171"/>
          </a:xfrm>
          <a:prstGeom prst="rect">
            <a:avLst/>
          </a:prstGeom>
        </p:spPr>
      </p:pic>
      <p:sp>
        <p:nvSpPr>
          <p:cNvPr id="7" name="Inhaltsplatzhalter 12"/>
          <p:cNvSpPr txBox="1">
            <a:spLocks/>
          </p:cNvSpPr>
          <p:nvPr/>
        </p:nvSpPr>
        <p:spPr>
          <a:xfrm>
            <a:off x="4598002" y="1200150"/>
            <a:ext cx="4088798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/>
              <a:t>Yearly</a:t>
            </a:r>
            <a:r>
              <a:rPr lang="de-DE" sz="1800" dirty="0"/>
              <a:t> </a:t>
            </a:r>
            <a:r>
              <a:rPr lang="de-DE" sz="1800" dirty="0" err="1"/>
              <a:t>information</a:t>
            </a:r>
            <a:r>
              <a:rPr lang="de-DE" sz="1800" dirty="0"/>
              <a:t> </a:t>
            </a:r>
            <a:r>
              <a:rPr lang="de-DE" sz="1800" dirty="0" smtClean="0"/>
              <a:t>on 62,800 </a:t>
            </a:r>
            <a:r>
              <a:rPr lang="de-DE" sz="1800" dirty="0" err="1" smtClean="0"/>
              <a:t>manufacturing</a:t>
            </a:r>
            <a:r>
              <a:rPr lang="de-DE" sz="1800" dirty="0" smtClean="0"/>
              <a:t> </a:t>
            </a:r>
            <a:r>
              <a:rPr lang="de-DE" sz="1800" dirty="0" err="1" smtClean="0"/>
              <a:t>firms</a:t>
            </a:r>
            <a:r>
              <a:rPr lang="de-DE" sz="1800" dirty="0" smtClean="0"/>
              <a:t> in 9,400 </a:t>
            </a:r>
            <a:r>
              <a:rPr lang="de-DE" sz="1800" dirty="0" err="1" smtClean="0"/>
              <a:t>villages</a:t>
            </a:r>
            <a:r>
              <a:rPr lang="de-DE" sz="1800" dirty="0" smtClean="0"/>
              <a:t> (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2000)</a:t>
            </a:r>
          </a:p>
          <a:p>
            <a:r>
              <a:rPr lang="de-DE" sz="1800" dirty="0" err="1" smtClean="0"/>
              <a:t>Granularity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allows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identification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based</a:t>
            </a:r>
            <a:r>
              <a:rPr lang="de-DE" sz="1800" dirty="0" smtClean="0"/>
              <a:t> on </a:t>
            </a:r>
            <a:r>
              <a:rPr lang="de-DE" sz="1800" dirty="0" err="1" smtClean="0"/>
              <a:t>spatial</a:t>
            </a:r>
            <a:r>
              <a:rPr lang="de-DE" sz="1800" dirty="0" smtClean="0"/>
              <a:t> </a:t>
            </a:r>
            <a:r>
              <a:rPr lang="de-DE" sz="1800" dirty="0" err="1" smtClean="0"/>
              <a:t>distance</a:t>
            </a:r>
            <a:r>
              <a:rPr lang="de-DE" sz="1800" dirty="0" smtClean="0"/>
              <a:t> (e.g. 50 km)</a:t>
            </a:r>
          </a:p>
          <a:p>
            <a:r>
              <a:rPr lang="de-DE" sz="1800" dirty="0" err="1" smtClean="0"/>
              <a:t>Firms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villages</a:t>
            </a:r>
            <a:r>
              <a:rPr lang="de-DE" sz="1800" dirty="0" smtClean="0"/>
              <a:t> </a:t>
            </a:r>
            <a:r>
              <a:rPr lang="de-DE" sz="1800" dirty="0" err="1" smtClean="0"/>
              <a:t>within</a:t>
            </a:r>
            <a:r>
              <a:rPr lang="de-DE" sz="1800" dirty="0" smtClean="0"/>
              <a:t> 50 </a:t>
            </a:r>
            <a:r>
              <a:rPr lang="de-DE" sz="1800" dirty="0" err="1" smtClean="0"/>
              <a:t>kilometres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eligible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treatment</a:t>
            </a:r>
            <a:r>
              <a:rPr lang="de-DE" sz="1800" dirty="0" smtClean="0"/>
              <a:t> </a:t>
            </a:r>
            <a:r>
              <a:rPr lang="de-DE" sz="1800" dirty="0" err="1" smtClean="0"/>
              <a:t>group</a:t>
            </a:r>
            <a:endParaRPr lang="de-DE" sz="1800" dirty="0" smtClean="0"/>
          </a:p>
          <a:p>
            <a:r>
              <a:rPr lang="de-DE" sz="1800" dirty="0" err="1" smtClean="0"/>
              <a:t>Firms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villages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eligible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control</a:t>
            </a:r>
            <a:r>
              <a:rPr lang="de-DE" sz="1800" dirty="0" smtClean="0"/>
              <a:t> </a:t>
            </a:r>
            <a:r>
              <a:rPr lang="de-DE" sz="1800" dirty="0" err="1" smtClean="0"/>
              <a:t>group</a:t>
            </a:r>
            <a:r>
              <a:rPr lang="de-DE" sz="1800" dirty="0" smtClean="0"/>
              <a:t> </a:t>
            </a:r>
            <a:r>
              <a:rPr lang="de-DE" sz="1800" dirty="0" err="1" smtClean="0"/>
              <a:t>only</a:t>
            </a:r>
            <a:r>
              <a:rPr lang="de-DE" sz="1800" dirty="0" smtClean="0"/>
              <a:t>*</a:t>
            </a:r>
          </a:p>
          <a:p>
            <a:pPr lvl="1"/>
            <a:r>
              <a:rPr lang="de-DE" sz="1700" dirty="0" smtClean="0"/>
              <a:t>*: in </a:t>
            </a:r>
            <a:r>
              <a:rPr lang="de-DE" sz="1700" dirty="0" err="1" smtClean="0"/>
              <a:t>some</a:t>
            </a:r>
            <a:r>
              <a:rPr lang="de-DE" sz="1700" dirty="0" smtClean="0"/>
              <a:t> </a:t>
            </a:r>
            <a:r>
              <a:rPr lang="de-DE" sz="1700" dirty="0" err="1" smtClean="0"/>
              <a:t>specifications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4519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Eligibility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rests</a:t>
            </a:r>
            <a:r>
              <a:rPr lang="de-DE" dirty="0"/>
              <a:t> on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Inhaltsplatzhalter 12"/>
          <p:cNvSpPr txBox="1">
            <a:spLocks/>
          </p:cNvSpPr>
          <p:nvPr/>
        </p:nvSpPr>
        <p:spPr>
          <a:xfrm>
            <a:off x="4598002" y="1200150"/>
            <a:ext cx="4088798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 smtClean="0"/>
              <a:t>Yearly</a:t>
            </a:r>
            <a:r>
              <a:rPr lang="de-DE" sz="1800" dirty="0" smtClean="0"/>
              <a:t> </a:t>
            </a:r>
            <a:r>
              <a:rPr lang="de-DE" sz="1800" dirty="0" err="1" smtClean="0"/>
              <a:t>information</a:t>
            </a:r>
            <a:r>
              <a:rPr lang="de-DE" sz="1800" dirty="0" smtClean="0"/>
              <a:t> on 62,800 </a:t>
            </a:r>
            <a:r>
              <a:rPr lang="de-DE" sz="1800" dirty="0" err="1" smtClean="0"/>
              <a:t>manufacturing</a:t>
            </a:r>
            <a:r>
              <a:rPr lang="de-DE" sz="1800" dirty="0" smtClean="0"/>
              <a:t> </a:t>
            </a:r>
            <a:r>
              <a:rPr lang="de-DE" sz="1800" dirty="0" err="1" smtClean="0"/>
              <a:t>firms</a:t>
            </a:r>
            <a:r>
              <a:rPr lang="de-DE" sz="1800" dirty="0" smtClean="0"/>
              <a:t> in 9,400 </a:t>
            </a:r>
            <a:r>
              <a:rPr lang="de-DE" sz="1800" dirty="0" err="1" smtClean="0"/>
              <a:t>villages</a:t>
            </a:r>
            <a:r>
              <a:rPr lang="de-DE" sz="1800" dirty="0" smtClean="0"/>
              <a:t> (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2000)</a:t>
            </a:r>
          </a:p>
          <a:p>
            <a:r>
              <a:rPr lang="de-DE" sz="1800" dirty="0" err="1" smtClean="0"/>
              <a:t>Granularity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allows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identification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based</a:t>
            </a:r>
            <a:r>
              <a:rPr lang="de-DE" sz="1800" dirty="0" smtClean="0"/>
              <a:t> on </a:t>
            </a:r>
            <a:r>
              <a:rPr lang="de-DE" sz="1800" dirty="0" err="1" smtClean="0"/>
              <a:t>spatial</a:t>
            </a:r>
            <a:r>
              <a:rPr lang="de-DE" sz="1800" dirty="0" smtClean="0"/>
              <a:t> </a:t>
            </a:r>
            <a:r>
              <a:rPr lang="de-DE" sz="1800" dirty="0" err="1" smtClean="0"/>
              <a:t>distance</a:t>
            </a:r>
            <a:r>
              <a:rPr lang="de-DE" sz="1800" dirty="0" smtClean="0"/>
              <a:t> (e.g. 50 km)</a:t>
            </a:r>
          </a:p>
          <a:p>
            <a:r>
              <a:rPr lang="de-DE" sz="1800" dirty="0" err="1" smtClean="0"/>
              <a:t>Firms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villages</a:t>
            </a:r>
            <a:r>
              <a:rPr lang="de-DE" sz="1800" dirty="0" smtClean="0"/>
              <a:t> </a:t>
            </a:r>
            <a:r>
              <a:rPr lang="de-DE" sz="1800" dirty="0" err="1" smtClean="0"/>
              <a:t>within</a:t>
            </a:r>
            <a:r>
              <a:rPr lang="de-DE" sz="1800" dirty="0" smtClean="0"/>
              <a:t> 50 </a:t>
            </a:r>
            <a:r>
              <a:rPr lang="de-DE" sz="1800" dirty="0" err="1" smtClean="0"/>
              <a:t>kilometres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eligible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treatment</a:t>
            </a:r>
            <a:r>
              <a:rPr lang="de-DE" sz="1800" dirty="0" smtClean="0"/>
              <a:t> </a:t>
            </a:r>
            <a:r>
              <a:rPr lang="de-DE" sz="1800" dirty="0" err="1" smtClean="0"/>
              <a:t>group</a:t>
            </a:r>
            <a:endParaRPr lang="de-DE" sz="1800" dirty="0" smtClean="0"/>
          </a:p>
          <a:p>
            <a:r>
              <a:rPr lang="de-DE" sz="1800" dirty="0" err="1" smtClean="0"/>
              <a:t>Firms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villages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eligible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control</a:t>
            </a:r>
            <a:r>
              <a:rPr lang="de-DE" sz="1800" dirty="0" smtClean="0"/>
              <a:t> </a:t>
            </a:r>
            <a:r>
              <a:rPr lang="de-DE" sz="1800" dirty="0" err="1" smtClean="0"/>
              <a:t>group</a:t>
            </a:r>
            <a:r>
              <a:rPr lang="de-DE" sz="1800" dirty="0" smtClean="0"/>
              <a:t> </a:t>
            </a:r>
            <a:r>
              <a:rPr lang="de-DE" sz="1800" dirty="0" err="1" smtClean="0"/>
              <a:t>only</a:t>
            </a:r>
            <a:r>
              <a:rPr lang="de-DE" sz="1800" dirty="0" smtClean="0"/>
              <a:t>*</a:t>
            </a:r>
          </a:p>
          <a:p>
            <a:pPr lvl="1"/>
            <a:r>
              <a:rPr lang="de-DE" sz="1700" dirty="0" smtClean="0"/>
              <a:t>*: in </a:t>
            </a:r>
            <a:r>
              <a:rPr lang="de-DE" sz="1700" dirty="0" err="1" smtClean="0"/>
              <a:t>some</a:t>
            </a:r>
            <a:r>
              <a:rPr lang="de-DE" sz="1700" dirty="0" smtClean="0"/>
              <a:t> </a:t>
            </a:r>
            <a:r>
              <a:rPr lang="de-DE" sz="1700" dirty="0" err="1" smtClean="0"/>
              <a:t>specifications</a:t>
            </a:r>
            <a:endParaRPr lang="de-DE" sz="17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4363"/>
            <a:ext cx="3598171" cy="35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Industrializing economies invest heavily in coal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200150"/>
            <a:ext cx="5852160" cy="3657600"/>
          </a:xfr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6757516" y="1245996"/>
            <a:ext cx="786284" cy="3054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Firms are unable to predict timing of commissioning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4" y="1657347"/>
            <a:ext cx="5486411" cy="2743205"/>
          </a:xfrm>
        </p:spPr>
      </p:pic>
    </p:spTree>
    <p:extLst>
      <p:ext uri="{BB962C8B-B14F-4D97-AF65-F5344CB8AC3E}">
        <p14:creationId xmlns:p14="http://schemas.microsoft.com/office/powerpoint/2010/main" val="14017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Specification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  <m:r>
                      <a:rPr lang="de-DE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𝜆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𝜈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𝜀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endParaRPr lang="de-DE" sz="2000" dirty="0" smtClean="0"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𝜷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is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average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treatment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effect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(on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treated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)</a:t>
                </a:r>
                <a:endParaRPr lang="de-DE" sz="1700" dirty="0"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sz="1700" dirty="0" smtClean="0">
                    <a:sym typeface="Wingdings" panose="05000000000000000000" pitchFamily="2" charset="2"/>
                  </a:rPr>
                  <a:t> removes differences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between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treatment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and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control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group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i="1" dirty="0" err="1" smtClean="0">
                    <a:sym typeface="Wingdings" panose="05000000000000000000" pitchFamily="2" charset="2"/>
                  </a:rPr>
                  <a:t>for</a:t>
                </a:r>
                <a:r>
                  <a:rPr lang="de-DE" sz="1700" i="1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i="1" dirty="0" err="1" smtClean="0">
                    <a:sym typeface="Wingdings" panose="05000000000000000000" pitchFamily="2" charset="2"/>
                  </a:rPr>
                  <a:t>each</a:t>
                </a:r>
                <a:r>
                  <a:rPr lang="de-DE" sz="1700" i="1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i="1" dirty="0" err="1" smtClean="0">
                    <a:sym typeface="Wingdings" panose="05000000000000000000" pitchFamily="2" charset="2"/>
                  </a:rPr>
                  <a:t>cohort</a:t>
                </a:r>
                <a:endParaRPr lang="de-DE" sz="1700" i="1" dirty="0" smtClean="0"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sz="1700" dirty="0" smtClean="0">
                    <a:sym typeface="Wingdings" panose="05000000000000000000" pitchFamily="2" charset="2"/>
                  </a:rPr>
                  <a:t> revomes time-variant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trends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i="1" dirty="0" err="1" smtClean="0">
                    <a:sym typeface="Wingdings" panose="05000000000000000000" pitchFamily="2" charset="2"/>
                  </a:rPr>
                  <a:t>for</a:t>
                </a:r>
                <a:r>
                  <a:rPr lang="de-DE" sz="1700" i="1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i="1" dirty="0" err="1" smtClean="0">
                    <a:sym typeface="Wingdings" panose="05000000000000000000" pitchFamily="2" charset="2"/>
                  </a:rPr>
                  <a:t>each</a:t>
                </a:r>
                <a:r>
                  <a:rPr lang="de-DE" sz="1700" i="1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i="1" dirty="0" err="1" smtClean="0">
                    <a:sym typeface="Wingdings" panose="05000000000000000000" pitchFamily="2" charset="2"/>
                  </a:rPr>
                  <a:t>cohort</a:t>
                </a:r>
                <a:endParaRPr lang="de-DE" sz="1700" i="1" u="sng" dirty="0" smtClean="0"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𝜆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700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sz="1700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𝜈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are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firm-,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industry-year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-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and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island-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year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fixed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effects</a:t>
                </a:r>
                <a:endParaRPr lang="de-DE" sz="1700" dirty="0" smtClean="0">
                  <a:sym typeface="Wingdings" panose="05000000000000000000" pitchFamily="2" charset="2"/>
                </a:endParaRPr>
              </a:p>
              <a:p>
                <a:r>
                  <a:rPr lang="de-DE" sz="2000" dirty="0" err="1" smtClean="0">
                    <a:sym typeface="Wingdings" panose="05000000000000000000" pitchFamily="2" charset="2"/>
                  </a:rPr>
                  <a:t>Results</a:t>
                </a:r>
                <a:r>
                  <a:rPr lang="de-DE" sz="2000" dirty="0" smtClean="0">
                    <a:sym typeface="Wingdings" panose="05000000000000000000" pitchFamily="2" charset="2"/>
                  </a:rPr>
                  <a:t> (in </a:t>
                </a:r>
                <a:r>
                  <a:rPr lang="de-DE" sz="2000" dirty="0" err="1" smtClean="0">
                    <a:sym typeface="Wingdings" panose="05000000000000000000" pitchFamily="2" charset="2"/>
                  </a:rPr>
                  <a:t>essence</a:t>
                </a:r>
                <a:r>
                  <a:rPr lang="de-DE" sz="2000" dirty="0" smtClean="0">
                    <a:sym typeface="Wingdings" panose="05000000000000000000" pitchFamily="2" charset="2"/>
                  </a:rPr>
                  <a:t>):</a:t>
                </a:r>
              </a:p>
              <a:p>
                <a:pPr lvl="1"/>
                <a:r>
                  <a:rPr lang="de-DE" sz="1700" dirty="0" smtClean="0">
                    <a:sym typeface="Wingdings" panose="05000000000000000000" pitchFamily="2" charset="2"/>
                  </a:rPr>
                  <a:t>Larger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firms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benefit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,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smaller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</a:t>
                </a:r>
                <a:r>
                  <a:rPr lang="de-DE" sz="1700" dirty="0" err="1" smtClean="0">
                    <a:sym typeface="Wingdings" panose="05000000000000000000" pitchFamily="2" charset="2"/>
                  </a:rPr>
                  <a:t>firms</a:t>
                </a:r>
                <a:r>
                  <a:rPr lang="de-DE" sz="1700" dirty="0" smtClean="0">
                    <a:sym typeface="Wingdings" panose="05000000000000000000" pitchFamily="2" charset="2"/>
                  </a:rPr>
                  <a:t> do not.</a:t>
                </a:r>
                <a:endParaRPr lang="de-DE" sz="1700" dirty="0">
                  <a:sym typeface="Wingdings" panose="05000000000000000000" pitchFamily="2" charset="2"/>
                </a:endParaRPr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9864"/>
            <a:ext cx="3085714" cy="36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4" y="1229864"/>
            <a:ext cx="3085714" cy="360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Specification</a:t>
            </a:r>
            <a:r>
              <a:rPr lang="de-DE" dirty="0" smtClean="0"/>
              <a:t> </a:t>
            </a:r>
            <a:r>
              <a:rPr lang="de-DE" dirty="0" err="1" smtClean="0"/>
              <a:t>charts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corroborate</a:t>
            </a:r>
            <a:r>
              <a:rPr lang="de-DE" dirty="0" smtClean="0"/>
              <a:t> </a:t>
            </a:r>
            <a:r>
              <a:rPr lang="de-DE" dirty="0" err="1" smtClean="0"/>
              <a:t>findings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1277052" y="1335569"/>
            <a:ext cx="793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Caput" panose="020B0503030403020204" pitchFamily="34" charset="0"/>
              </a:rPr>
              <a:t>Small </a:t>
            </a:r>
            <a:r>
              <a:rPr lang="de-DE" sz="1000" dirty="0" err="1" smtClean="0">
                <a:latin typeface="Caput" panose="020B0503030403020204" pitchFamily="34" charset="0"/>
              </a:rPr>
              <a:t>Firms</a:t>
            </a:r>
            <a:endParaRPr lang="de-DE" sz="1000" dirty="0">
              <a:latin typeface="Caput" panose="020B0503030403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08172" y="1335570"/>
            <a:ext cx="793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Caput" panose="020B0503030403020204" pitchFamily="34" charset="0"/>
              </a:rPr>
              <a:t>Large </a:t>
            </a:r>
            <a:r>
              <a:rPr lang="de-DE" sz="1000" dirty="0" err="1" smtClean="0">
                <a:latin typeface="Caput" panose="020B0503030403020204" pitchFamily="34" charset="0"/>
              </a:rPr>
              <a:t>Firms</a:t>
            </a:r>
            <a:endParaRPr lang="de-DE" sz="1000" dirty="0">
              <a:latin typeface="Caput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may want to take away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Even if (quasi-)experimental evidence is unavailable, causal graphs can help to identify counterfactual outcomes that are most easily defensible.</a:t>
            </a:r>
          </a:p>
          <a:p>
            <a:r>
              <a:rPr lang="en-US" sz="2000" dirty="0" smtClean="0"/>
              <a:t>Large degree of freedom for researchers:</a:t>
            </a:r>
          </a:p>
          <a:p>
            <a:pPr lvl="1"/>
            <a:r>
              <a:rPr lang="en-US" sz="1700" dirty="0" smtClean="0"/>
              <a:t>Use many alternative specifications,</a:t>
            </a:r>
          </a:p>
          <a:p>
            <a:pPr lvl="1"/>
            <a:r>
              <a:rPr lang="en-US" sz="1700" dirty="0" smtClean="0"/>
              <a:t>specification charts and</a:t>
            </a:r>
          </a:p>
          <a:p>
            <a:pPr lvl="1"/>
            <a:r>
              <a:rPr lang="en-US" sz="1700" dirty="0" smtClean="0"/>
              <a:t>ideally pre-registration to resist temptation of cherry-picking.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Contact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6432033" cy="3657600"/>
          </a:xfrm>
        </p:spPr>
        <p:txBody>
          <a:bodyPr/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sz="2000" b="1" dirty="0" smtClean="0"/>
              <a:t>Leonard Missbach</a:t>
            </a:r>
          </a:p>
          <a:p>
            <a:pPr marL="0" indent="0">
              <a:buNone/>
            </a:pPr>
            <a:r>
              <a:rPr lang="de-DE" sz="2000" dirty="0" smtClean="0"/>
              <a:t>Mercator Research Institute on Global </a:t>
            </a:r>
            <a:r>
              <a:rPr lang="de-DE" sz="2000" dirty="0" err="1" smtClean="0"/>
              <a:t>Commons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Climate</a:t>
            </a:r>
            <a:r>
              <a:rPr lang="de-DE" sz="2000" dirty="0" smtClean="0"/>
              <a:t> Change (MCC)</a:t>
            </a:r>
          </a:p>
          <a:p>
            <a:pPr marL="0" indent="0">
              <a:buNone/>
            </a:pPr>
            <a:r>
              <a:rPr lang="de-DE" sz="2000" dirty="0" smtClean="0"/>
              <a:t>Berlin, Germany</a:t>
            </a:r>
          </a:p>
          <a:p>
            <a:pPr marL="0" indent="0">
              <a:buNone/>
            </a:pPr>
            <a:r>
              <a:rPr lang="de-DE" sz="2000" dirty="0" smtClean="0">
                <a:hlinkClick r:id="rId2"/>
              </a:rPr>
              <a:t>missbach@mcc-berlin.net</a:t>
            </a:r>
            <a:endParaRPr lang="de-DE" sz="2000" dirty="0" smtClean="0"/>
          </a:p>
          <a:p>
            <a:pPr marL="0" indent="0">
              <a:buNone/>
            </a:pPr>
            <a:endParaRPr lang="de-DE" b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Coal has been </a:t>
            </a:r>
            <a:r>
              <a:rPr lang="en-US" dirty="0" err="1" smtClean="0"/>
              <a:t>favourable</a:t>
            </a:r>
            <a:r>
              <a:rPr lang="en-US" dirty="0" smtClean="0"/>
              <a:t> to industrial development in Europe.</a:t>
            </a:r>
          </a:p>
          <a:p>
            <a:r>
              <a:rPr lang="en-US" dirty="0" smtClean="0"/>
              <a:t>What are direct and indirect causal effects of coal-fired power plants on local manufacturing firms?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stylized</a:t>
            </a:r>
            <a:r>
              <a:rPr lang="de-DE" dirty="0" smtClean="0"/>
              <a:t> </a:t>
            </a:r>
            <a:r>
              <a:rPr lang="de-DE" dirty="0" err="1" smtClean="0"/>
              <a:t>causal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0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87368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57200" y="1246111"/>
            <a:ext cx="3331029" cy="446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7200" y="4131238"/>
            <a:ext cx="3331029" cy="446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mit Pfeil 12"/>
          <p:cNvCxnSpPr>
            <a:stCxn id="11" idx="2"/>
            <a:endCxn id="12" idx="0"/>
          </p:cNvCxnSpPr>
          <p:nvPr/>
        </p:nvCxnSpPr>
        <p:spPr>
          <a:xfrm>
            <a:off x="2122715" y="1692477"/>
            <a:ext cx="0" cy="2438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stylized</a:t>
            </a:r>
            <a:r>
              <a:rPr lang="de-DE" dirty="0" smtClean="0"/>
              <a:t> </a:t>
            </a:r>
            <a:r>
              <a:rPr lang="de-DE" dirty="0" err="1" smtClean="0"/>
              <a:t>causal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0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87368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743520" y="1304505"/>
            <a:ext cx="758388" cy="338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Coal-fired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plant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43520" y="4179544"/>
            <a:ext cx="758388" cy="338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" y="1246111"/>
            <a:ext cx="3331029" cy="4463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7200" y="4131238"/>
            <a:ext cx="3331029" cy="4463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Gerade Verbindung mit Pfeil 42"/>
          <p:cNvCxnSpPr>
            <a:stCxn id="9" idx="2"/>
            <a:endCxn id="10" idx="0"/>
          </p:cNvCxnSpPr>
          <p:nvPr/>
        </p:nvCxnSpPr>
        <p:spPr>
          <a:xfrm>
            <a:off x="2122714" y="1642529"/>
            <a:ext cx="0" cy="2537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8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Power </a:t>
            </a:r>
            <a:r>
              <a:rPr lang="de-DE" dirty="0" err="1" smtClean="0"/>
              <a:t>plants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spill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firms</a:t>
            </a:r>
            <a:r>
              <a:rPr lang="de-DE" dirty="0" smtClean="0"/>
              <a:t> via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0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87368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Provision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endParaRPr lang="de-DE" dirty="0" smtClean="0"/>
          </a:p>
          <a:p>
            <a:pPr lvl="1"/>
            <a:r>
              <a:rPr lang="de-DE" dirty="0" smtClean="0"/>
              <a:t>Initial </a:t>
            </a:r>
            <a:r>
              <a:rPr lang="de-DE" dirty="0" err="1" smtClean="0"/>
              <a:t>electricity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endParaRPr lang="de-DE" dirty="0" smtClean="0"/>
          </a:p>
          <a:p>
            <a:pPr lvl="1"/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cheaper</a:t>
            </a:r>
            <a:endParaRPr lang="de-DE" dirty="0" smtClean="0"/>
          </a:p>
          <a:p>
            <a:pPr lvl="1"/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reliable</a:t>
            </a:r>
            <a:endParaRPr lang="de-DE" dirty="0" smtClean="0"/>
          </a:p>
          <a:p>
            <a:pPr lvl="1"/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„</a:t>
            </a:r>
            <a:r>
              <a:rPr lang="de-DE" dirty="0" err="1" smtClean="0"/>
              <a:t>quality</a:t>
            </a:r>
            <a:r>
              <a:rPr lang="de-DE" dirty="0" smtClean="0"/>
              <a:t>“</a:t>
            </a:r>
          </a:p>
        </p:txBody>
      </p:sp>
      <p:sp>
        <p:nvSpPr>
          <p:cNvPr id="9" name="Rechteck 8"/>
          <p:cNvSpPr/>
          <p:nvPr/>
        </p:nvSpPr>
        <p:spPr>
          <a:xfrm>
            <a:off x="1743520" y="1304505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Coal-fired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plant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43520" y="4179544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" y="1246111"/>
            <a:ext cx="3331029" cy="4463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7200" y="4131238"/>
            <a:ext cx="3331029" cy="44636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mit Pfeil 12"/>
          <p:cNvCxnSpPr>
            <a:stCxn id="9" idx="2"/>
            <a:endCxn id="23" idx="0"/>
          </p:cNvCxnSpPr>
          <p:nvPr/>
        </p:nvCxnSpPr>
        <p:spPr>
          <a:xfrm flipH="1">
            <a:off x="835200" y="1642529"/>
            <a:ext cx="1287514" cy="911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457200" y="2553996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Gerade Verbindung mit Pfeil 42"/>
          <p:cNvCxnSpPr>
            <a:stCxn id="23" idx="2"/>
            <a:endCxn id="10" idx="0"/>
          </p:cNvCxnSpPr>
          <p:nvPr/>
        </p:nvCxnSpPr>
        <p:spPr>
          <a:xfrm>
            <a:off x="835200" y="3273996"/>
            <a:ext cx="1287514" cy="905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Power </a:t>
            </a:r>
            <a:r>
              <a:rPr lang="de-DE" dirty="0" err="1" smtClean="0"/>
              <a:t>plants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spill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firms</a:t>
            </a:r>
            <a:r>
              <a:rPr lang="de-DE" dirty="0" smtClean="0"/>
              <a:t> via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0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87368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Provision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endParaRPr lang="de-DE" dirty="0" smtClean="0"/>
          </a:p>
          <a:p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 smtClean="0"/>
          </a:p>
          <a:p>
            <a:pPr lvl="1"/>
            <a:r>
              <a:rPr lang="de-DE" dirty="0" err="1" smtClean="0"/>
              <a:t>Coal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roads</a:t>
            </a:r>
            <a:r>
              <a:rPr lang="de-DE" dirty="0" smtClean="0"/>
              <a:t>, </a:t>
            </a:r>
            <a:r>
              <a:rPr lang="de-DE" dirty="0" err="1" smtClean="0"/>
              <a:t>harbours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railways</a:t>
            </a:r>
            <a:endParaRPr lang="de-DE" dirty="0"/>
          </a:p>
          <a:p>
            <a:pPr lvl="1"/>
            <a:r>
              <a:rPr lang="de-DE" dirty="0" err="1" smtClean="0"/>
              <a:t>Lowering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firms</a:t>
            </a:r>
            <a:endParaRPr lang="de-DE" dirty="0" smtClean="0"/>
          </a:p>
          <a:p>
            <a:pPr lvl="1"/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labour</a:t>
            </a:r>
            <a:r>
              <a:rPr lang="de-DE" dirty="0" smtClean="0"/>
              <a:t> </a:t>
            </a:r>
            <a:r>
              <a:rPr lang="de-DE" dirty="0" err="1" smtClean="0"/>
              <a:t>markets</a:t>
            </a:r>
            <a:endParaRPr lang="de-DE" dirty="0" smtClean="0"/>
          </a:p>
          <a:p>
            <a:pPr lvl="1"/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goods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1743520" y="1304505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Coal-fired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plant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43520" y="4179544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" y="1246111"/>
            <a:ext cx="3331029" cy="4463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7200" y="4131238"/>
            <a:ext cx="3331029" cy="4463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mit Pfeil 12"/>
          <p:cNvCxnSpPr>
            <a:stCxn id="9" idx="2"/>
            <a:endCxn id="23" idx="0"/>
          </p:cNvCxnSpPr>
          <p:nvPr/>
        </p:nvCxnSpPr>
        <p:spPr>
          <a:xfrm flipH="1">
            <a:off x="835200" y="1642529"/>
            <a:ext cx="1287514" cy="911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457200" y="2553996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315543" y="2549720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Gerade Verbindung mit Pfeil 33"/>
          <p:cNvCxnSpPr>
            <a:stCxn id="9" idx="2"/>
            <a:endCxn id="24" idx="0"/>
          </p:cNvCxnSpPr>
          <p:nvPr/>
        </p:nvCxnSpPr>
        <p:spPr>
          <a:xfrm flipH="1">
            <a:off x="1693543" y="1642529"/>
            <a:ext cx="429171" cy="9071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3" idx="2"/>
            <a:endCxn id="10" idx="0"/>
          </p:cNvCxnSpPr>
          <p:nvPr/>
        </p:nvCxnSpPr>
        <p:spPr>
          <a:xfrm>
            <a:off x="835200" y="3273996"/>
            <a:ext cx="1287514" cy="905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24" idx="2"/>
            <a:endCxn id="10" idx="0"/>
          </p:cNvCxnSpPr>
          <p:nvPr/>
        </p:nvCxnSpPr>
        <p:spPr>
          <a:xfrm>
            <a:off x="1693543" y="3269720"/>
            <a:ext cx="429171" cy="909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0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Power </a:t>
            </a:r>
            <a:r>
              <a:rPr lang="de-DE" dirty="0" err="1" smtClean="0"/>
              <a:t>plants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spill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firms</a:t>
            </a:r>
            <a:r>
              <a:rPr lang="de-DE" dirty="0" smtClean="0"/>
              <a:t> via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0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87368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Provision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endParaRPr lang="de-DE" dirty="0" smtClean="0"/>
          </a:p>
          <a:p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 smtClean="0"/>
          </a:p>
          <a:p>
            <a:r>
              <a:rPr lang="de-DE" dirty="0" smtClean="0"/>
              <a:t>Agglomeration </a:t>
            </a:r>
            <a:r>
              <a:rPr lang="de-DE" dirty="0" err="1" smtClean="0"/>
              <a:t>effects</a:t>
            </a:r>
            <a:endParaRPr lang="de-DE" dirty="0" smtClean="0"/>
          </a:p>
          <a:p>
            <a:pPr lvl="1"/>
            <a:r>
              <a:rPr lang="de-DE" dirty="0" err="1" smtClean="0"/>
              <a:t>Increased</a:t>
            </a:r>
            <a:r>
              <a:rPr lang="de-DE" dirty="0" smtClean="0"/>
              <a:t> firm </a:t>
            </a:r>
            <a:r>
              <a:rPr lang="de-DE" dirty="0" err="1" smtClean="0"/>
              <a:t>turnover</a:t>
            </a:r>
            <a:endParaRPr lang="de-DE" dirty="0" smtClean="0"/>
          </a:p>
          <a:p>
            <a:pPr lvl="1"/>
            <a:r>
              <a:rPr lang="de-DE" dirty="0" err="1" smtClean="0"/>
              <a:t>Competition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inputs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labour</a:t>
            </a:r>
            <a:endParaRPr lang="de-DE" dirty="0" smtClean="0"/>
          </a:p>
          <a:p>
            <a:pPr lvl="1"/>
            <a:r>
              <a:rPr lang="de-DE" dirty="0" smtClean="0"/>
              <a:t>Knowledge </a:t>
            </a:r>
            <a:r>
              <a:rPr lang="de-DE" dirty="0" err="1" smtClean="0"/>
              <a:t>spillovers</a:t>
            </a:r>
            <a:r>
              <a:rPr lang="de-DE" dirty="0" smtClean="0"/>
              <a:t>,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1743520" y="1304505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Coal-fired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plant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43520" y="4179544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" y="1246111"/>
            <a:ext cx="3331029" cy="4463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7200" y="4131238"/>
            <a:ext cx="3331029" cy="4463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mit Pfeil 12"/>
          <p:cNvCxnSpPr>
            <a:stCxn id="9" idx="2"/>
            <a:endCxn id="23" idx="0"/>
          </p:cNvCxnSpPr>
          <p:nvPr/>
        </p:nvCxnSpPr>
        <p:spPr>
          <a:xfrm flipH="1">
            <a:off x="835200" y="1642529"/>
            <a:ext cx="1287514" cy="911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457200" y="2553996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315543" y="2549720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173886" y="2553996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Agglomeration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Gerade Verbindung mit Pfeil 33"/>
          <p:cNvCxnSpPr>
            <a:stCxn id="9" idx="2"/>
            <a:endCxn id="24" idx="0"/>
          </p:cNvCxnSpPr>
          <p:nvPr/>
        </p:nvCxnSpPr>
        <p:spPr>
          <a:xfrm flipH="1">
            <a:off x="1693543" y="1642529"/>
            <a:ext cx="429171" cy="9071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9" idx="2"/>
            <a:endCxn id="25" idx="0"/>
          </p:cNvCxnSpPr>
          <p:nvPr/>
        </p:nvCxnSpPr>
        <p:spPr>
          <a:xfrm>
            <a:off x="2122714" y="1642529"/>
            <a:ext cx="429172" cy="911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3" idx="2"/>
            <a:endCxn id="10" idx="0"/>
          </p:cNvCxnSpPr>
          <p:nvPr/>
        </p:nvCxnSpPr>
        <p:spPr>
          <a:xfrm>
            <a:off x="835200" y="3273996"/>
            <a:ext cx="1287514" cy="905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24" idx="2"/>
            <a:endCxn id="10" idx="0"/>
          </p:cNvCxnSpPr>
          <p:nvPr/>
        </p:nvCxnSpPr>
        <p:spPr>
          <a:xfrm>
            <a:off x="1693543" y="3269720"/>
            <a:ext cx="429171" cy="909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25" idx="2"/>
            <a:endCxn id="10" idx="0"/>
          </p:cNvCxnSpPr>
          <p:nvPr/>
        </p:nvCxnSpPr>
        <p:spPr>
          <a:xfrm flipH="1">
            <a:off x="2122714" y="3273996"/>
            <a:ext cx="429172" cy="905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Power </a:t>
            </a:r>
            <a:r>
              <a:rPr lang="de-DE" dirty="0" err="1" smtClean="0"/>
              <a:t>plants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spill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firms</a:t>
            </a:r>
            <a:r>
              <a:rPr lang="de-DE" dirty="0" smtClean="0"/>
              <a:t> via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0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87368" y="1194649"/>
            <a:ext cx="4114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2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9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7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b="0" i="0" kern="120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b="0" i="0" kern="1200" baseline="0">
                <a:solidFill>
                  <a:schemeClr val="tx1"/>
                </a:solidFill>
                <a:latin typeface="Caput" panose="020B0503030403020204" pitchFamily="34" charset="0"/>
                <a:ea typeface="+mn-ea"/>
                <a:cs typeface="Caput" panose="020B0503030403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Provision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endParaRPr lang="de-DE" dirty="0" smtClean="0"/>
          </a:p>
          <a:p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 smtClean="0"/>
          </a:p>
          <a:p>
            <a:r>
              <a:rPr lang="de-DE" dirty="0" smtClean="0"/>
              <a:t>Agglomeration </a:t>
            </a:r>
            <a:r>
              <a:rPr lang="de-DE" dirty="0" err="1" smtClean="0"/>
              <a:t>effects</a:t>
            </a:r>
            <a:endParaRPr lang="de-DE" dirty="0" smtClean="0"/>
          </a:p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labour</a:t>
            </a:r>
            <a:r>
              <a:rPr lang="de-DE" dirty="0" smtClean="0"/>
              <a:t> </a:t>
            </a:r>
            <a:r>
              <a:rPr lang="de-DE" dirty="0" err="1" smtClean="0"/>
              <a:t>markets</a:t>
            </a:r>
            <a:endParaRPr lang="de-DE" dirty="0" smtClean="0"/>
          </a:p>
          <a:p>
            <a:pPr lvl="1"/>
            <a:r>
              <a:rPr lang="de-DE" dirty="0" err="1" smtClean="0"/>
              <a:t>Increase</a:t>
            </a:r>
            <a:r>
              <a:rPr lang="de-DE" dirty="0" smtClean="0"/>
              <a:t> in </a:t>
            </a:r>
            <a:r>
              <a:rPr lang="de-DE" dirty="0" err="1" smtClean="0"/>
              <a:t>wages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immigration</a:t>
            </a:r>
            <a:endParaRPr lang="de-DE" dirty="0" smtClean="0"/>
          </a:p>
          <a:p>
            <a:pPr lvl="1"/>
            <a:r>
              <a:rPr lang="de-DE" dirty="0" smtClean="0"/>
              <a:t>Pollution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emigration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1743520" y="1304505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Coal-fired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plant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43520" y="4179544"/>
            <a:ext cx="758388" cy="338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" y="1246111"/>
            <a:ext cx="3331029" cy="4463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</a:t>
            </a:r>
            <a:r>
              <a:rPr lang="de-DE" sz="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endParaRPr lang="de-DE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7200" y="4131238"/>
            <a:ext cx="3331029" cy="4463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</a:t>
            </a:r>
            <a:r>
              <a:rPr lang="de-DE" sz="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de-DE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mit Pfeil 12"/>
          <p:cNvCxnSpPr>
            <a:stCxn id="9" idx="2"/>
            <a:endCxn id="23" idx="0"/>
          </p:cNvCxnSpPr>
          <p:nvPr/>
        </p:nvCxnSpPr>
        <p:spPr>
          <a:xfrm flipH="1">
            <a:off x="835200" y="1642529"/>
            <a:ext cx="1287514" cy="911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457200" y="2553996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315543" y="2549720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173886" y="2553996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Agglomeration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032229" y="2553994"/>
            <a:ext cx="756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Gerade Verbindung mit Pfeil 33"/>
          <p:cNvCxnSpPr>
            <a:stCxn id="9" idx="2"/>
            <a:endCxn id="24" idx="0"/>
          </p:cNvCxnSpPr>
          <p:nvPr/>
        </p:nvCxnSpPr>
        <p:spPr>
          <a:xfrm flipH="1">
            <a:off x="1693543" y="1642529"/>
            <a:ext cx="429171" cy="9071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9" idx="2"/>
            <a:endCxn id="25" idx="0"/>
          </p:cNvCxnSpPr>
          <p:nvPr/>
        </p:nvCxnSpPr>
        <p:spPr>
          <a:xfrm>
            <a:off x="2122714" y="1642529"/>
            <a:ext cx="429172" cy="911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9" idx="2"/>
            <a:endCxn id="26" idx="0"/>
          </p:cNvCxnSpPr>
          <p:nvPr/>
        </p:nvCxnSpPr>
        <p:spPr>
          <a:xfrm>
            <a:off x="2122714" y="1642529"/>
            <a:ext cx="1287515" cy="911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23" idx="2"/>
            <a:endCxn id="10" idx="0"/>
          </p:cNvCxnSpPr>
          <p:nvPr/>
        </p:nvCxnSpPr>
        <p:spPr>
          <a:xfrm>
            <a:off x="835200" y="3273996"/>
            <a:ext cx="1287514" cy="905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24" idx="2"/>
            <a:endCxn id="10" idx="0"/>
          </p:cNvCxnSpPr>
          <p:nvPr/>
        </p:nvCxnSpPr>
        <p:spPr>
          <a:xfrm>
            <a:off x="1693543" y="3269720"/>
            <a:ext cx="429171" cy="909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6" idx="2"/>
            <a:endCxn id="10" idx="0"/>
          </p:cNvCxnSpPr>
          <p:nvPr/>
        </p:nvCxnSpPr>
        <p:spPr>
          <a:xfrm flipH="1">
            <a:off x="2122714" y="3273994"/>
            <a:ext cx="1287515" cy="905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25" idx="2"/>
            <a:endCxn id="10" idx="0"/>
          </p:cNvCxnSpPr>
          <p:nvPr/>
        </p:nvCxnSpPr>
        <p:spPr>
          <a:xfrm flipH="1">
            <a:off x="2122714" y="3273996"/>
            <a:ext cx="429172" cy="905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CC_Powerpoint_Hausschrift_600dpi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MCC - System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MCC_Powerpoint_System font_16zu9</Template>
  <TotalTime>0</TotalTime>
  <Words>959</Words>
  <Application>Microsoft Office PowerPoint</Application>
  <PresentationFormat>Bildschirmpräsentation (16:9)</PresentationFormat>
  <Paragraphs>182</Paragraphs>
  <Slides>24</Slides>
  <Notes>1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Caput</vt:lpstr>
      <vt:lpstr>Wingdings</vt:lpstr>
      <vt:lpstr>MCC_Powerpoint_Hausschrift_600dpi</vt:lpstr>
      <vt:lpstr>Coal-fired power plants and industrial development</vt:lpstr>
      <vt:lpstr>Industrializing economies invest heavily in coal</vt:lpstr>
      <vt:lpstr>Why?</vt:lpstr>
      <vt:lpstr>A stylized causal graph</vt:lpstr>
      <vt:lpstr>A stylized causal graph</vt:lpstr>
      <vt:lpstr>Power plants might spill over to firms via several channels</vt:lpstr>
      <vt:lpstr>Power plants might spill over to firms via several channels</vt:lpstr>
      <vt:lpstr>Power plants might spill over to firms via several channels</vt:lpstr>
      <vt:lpstr>Power plants might spill over to firms via several channels</vt:lpstr>
      <vt:lpstr>Power plants might affect firms through several channels</vt:lpstr>
      <vt:lpstr>Credible identification is challenging</vt:lpstr>
      <vt:lpstr>Method: Stacked Difference-in-Differences </vt:lpstr>
      <vt:lpstr>Eligibility for treatment group rests on spatial information</vt:lpstr>
      <vt:lpstr>Eligibility for treatment group rests on spatial information</vt:lpstr>
      <vt:lpstr>Eligibility for treatment group rests on spatial information</vt:lpstr>
      <vt:lpstr>The advent of Cilacap Sumber power station (2,260 MW) in 2006</vt:lpstr>
      <vt:lpstr>Eligibility for treatment group rests on spatial information</vt:lpstr>
      <vt:lpstr>Eligibility for treatment group rests on spatial information</vt:lpstr>
      <vt:lpstr>Eligibility for treatment group rests on spatial information</vt:lpstr>
      <vt:lpstr>Firms are unable to predict timing of commissioning</vt:lpstr>
      <vt:lpstr>Specification of interest</vt:lpstr>
      <vt:lpstr>Specification charts help corroborate findings</vt:lpstr>
      <vt:lpstr>What you may want to take away</vt:lpstr>
      <vt:lpstr>Contact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Musterpräsentation</dc:title>
  <dc:creator>Leonard Missbach</dc:creator>
  <dc:description>Präsentationsvorlage | Office 2010</dc:description>
  <cp:lastModifiedBy>Leonard Missbach</cp:lastModifiedBy>
  <cp:revision>70</cp:revision>
  <dcterms:created xsi:type="dcterms:W3CDTF">2019-09-10T09:31:11Z</dcterms:created>
  <dcterms:modified xsi:type="dcterms:W3CDTF">2024-04-22T10:14:53Z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2.1.0</vt:lpwstr>
  </property>
  <property fmtid="{D5CDD505-2E9C-101B-9397-08002B2CF9AE}" pid="3" name="Build">
    <vt:lpwstr>003-000-003</vt:lpwstr>
  </property>
  <property fmtid="{D5CDD505-2E9C-101B-9397-08002B2CF9AE}" pid="4" name="Erstellt von">
    <vt:lpwstr>neues handeln GmbH</vt:lpwstr>
  </property>
  <property fmtid="{D5CDD505-2E9C-101B-9397-08002B2CF9AE}" pid="5" name="Geändert von">
    <vt:lpwstr>office network</vt:lpwstr>
  </property>
  <property fmtid="{D5CDD505-2E9C-101B-9397-08002B2CF9AE}" pid="6" name="Geändert am">
    <vt:lpwstr>12.11.2013</vt:lpwstr>
  </property>
  <property fmtid="{D5CDD505-2E9C-101B-9397-08002B2CF9AE}" pid="7" name="Stand">
    <vt:lpwstr>03.01.2014</vt:lpwstr>
  </property>
</Properties>
</file>