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470" r:id="rId2"/>
    <p:sldId id="493" r:id="rId3"/>
    <p:sldId id="494" r:id="rId4"/>
    <p:sldId id="499" r:id="rId5"/>
    <p:sldId id="505" r:id="rId6"/>
    <p:sldId id="496" r:id="rId7"/>
    <p:sldId id="500" r:id="rId8"/>
    <p:sldId id="506" r:id="rId9"/>
    <p:sldId id="502" r:id="rId10"/>
    <p:sldId id="498" r:id="rId11"/>
    <p:sldId id="503" r:id="rId12"/>
    <p:sldId id="50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366C"/>
    <a:srgbClr val="4D7487"/>
    <a:srgbClr val="A9D18E"/>
    <a:srgbClr val="B8DEDC"/>
    <a:srgbClr val="80A835"/>
    <a:srgbClr val="70AD47"/>
    <a:srgbClr val="80A935"/>
    <a:srgbClr val="FF78E9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54" autoAdjust="0"/>
    <p:restoredTop sz="70651"/>
  </p:normalViewPr>
  <p:slideViewPr>
    <p:cSldViewPr snapToGrid="0" showGuides="1">
      <p:cViewPr varScale="1">
        <p:scale>
          <a:sx n="79" d="100"/>
          <a:sy n="79" d="100"/>
        </p:scale>
        <p:origin x="1344" y="1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32470D-BA51-D54B-AC15-7DD0EDE993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EA961D8-C6AD-F249-B6D6-FD8FFBDEA9B1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GB" sz="2400" dirty="0">
              <a:solidFill>
                <a:schemeClr val="bg1"/>
              </a:solidFill>
              <a:latin typeface="+mj-lt"/>
            </a:rPr>
            <a:t>Sub-national actors increasingly address climate change</a:t>
          </a:r>
          <a:endParaRPr lang="de-DE" sz="2400" dirty="0">
            <a:solidFill>
              <a:schemeClr val="bg1"/>
            </a:solidFill>
            <a:latin typeface="+mj-lt"/>
          </a:endParaRPr>
        </a:p>
      </dgm:t>
    </dgm:pt>
    <dgm:pt modelId="{ACF6753D-5C57-1C42-887F-C6E98931E195}" type="parTrans" cxnId="{3294D413-6F68-E84D-A3A8-ACDAEF63364C}">
      <dgm:prSet/>
      <dgm:spPr/>
      <dgm:t>
        <a:bodyPr/>
        <a:lstStyle/>
        <a:p>
          <a:endParaRPr lang="de-DE"/>
        </a:p>
      </dgm:t>
    </dgm:pt>
    <dgm:pt modelId="{1C913480-80EF-784B-A7BD-1D9B9469B1C4}" type="sibTrans" cxnId="{3294D413-6F68-E84D-A3A8-ACDAEF63364C}">
      <dgm:prSet/>
      <dgm:spPr/>
      <dgm:t>
        <a:bodyPr/>
        <a:lstStyle/>
        <a:p>
          <a:endParaRPr lang="de-DE"/>
        </a:p>
      </dgm:t>
    </dgm:pt>
    <dgm:pt modelId="{10F17845-2C27-7F48-A53B-2327D60F0117}">
      <dgm:prSet custT="1"/>
      <dgm:spPr/>
      <dgm:t>
        <a:bodyPr/>
        <a:lstStyle/>
        <a:p>
          <a:pPr>
            <a:buFont typeface="Wingdings" pitchFamily="2" charset="2"/>
            <a:buChar char="Ø"/>
          </a:pPr>
          <a:r>
            <a:rPr lang="en-GB" sz="2400" dirty="0">
              <a:solidFill>
                <a:srgbClr val="00366C"/>
              </a:solidFill>
              <a:latin typeface="+mj-lt"/>
            </a:rPr>
            <a:t>E.g., mitigation &amp; adaptation planning or emission reduction targets</a:t>
          </a:r>
          <a:endParaRPr lang="de-DE" sz="2400" dirty="0">
            <a:solidFill>
              <a:srgbClr val="00366C"/>
            </a:solidFill>
            <a:latin typeface="+mj-lt"/>
          </a:endParaRPr>
        </a:p>
      </dgm:t>
    </dgm:pt>
    <dgm:pt modelId="{7E138B00-4042-714D-A03B-6C807A0BD3F2}" type="parTrans" cxnId="{0633D1A6-C0EA-A24F-9C78-2FAB96FA1E63}">
      <dgm:prSet/>
      <dgm:spPr/>
      <dgm:t>
        <a:bodyPr/>
        <a:lstStyle/>
        <a:p>
          <a:endParaRPr lang="de-DE"/>
        </a:p>
      </dgm:t>
    </dgm:pt>
    <dgm:pt modelId="{DFA343D7-44DC-6444-8570-42841BC87479}" type="sibTrans" cxnId="{0633D1A6-C0EA-A24F-9C78-2FAB96FA1E63}">
      <dgm:prSet/>
      <dgm:spPr/>
      <dgm:t>
        <a:bodyPr/>
        <a:lstStyle/>
        <a:p>
          <a:endParaRPr lang="de-DE"/>
        </a:p>
      </dgm:t>
    </dgm:pt>
    <dgm:pt modelId="{A15F2D05-1541-4F4C-83EF-62C89F05734C}">
      <dgm:prSet custT="1"/>
      <dgm:spPr>
        <a:solidFill>
          <a:srgbClr val="00366C"/>
        </a:solidFill>
      </dgm:spPr>
      <dgm:t>
        <a:bodyPr/>
        <a:lstStyle/>
        <a:p>
          <a:r>
            <a:rPr lang="en-GB" sz="2400" dirty="0">
              <a:solidFill>
                <a:schemeClr val="bg1"/>
              </a:solidFill>
              <a:latin typeface="+mj-lt"/>
            </a:rPr>
            <a:t>Cities are responsible for 70% of the global greenhouse gas (GHG) emissions </a:t>
          </a:r>
          <a:endParaRPr lang="de-DE" sz="2400" dirty="0">
            <a:solidFill>
              <a:schemeClr val="bg1"/>
            </a:solidFill>
            <a:latin typeface="+mj-lt"/>
          </a:endParaRPr>
        </a:p>
      </dgm:t>
    </dgm:pt>
    <dgm:pt modelId="{485F40FE-9755-7448-B0C8-A463851F8267}" type="parTrans" cxnId="{D4044E0B-00BC-7242-879F-7845BA03C41E}">
      <dgm:prSet/>
      <dgm:spPr/>
      <dgm:t>
        <a:bodyPr/>
        <a:lstStyle/>
        <a:p>
          <a:endParaRPr lang="de-DE"/>
        </a:p>
      </dgm:t>
    </dgm:pt>
    <dgm:pt modelId="{1EE144B5-4151-4248-B54C-4AADA1B3CAFC}" type="sibTrans" cxnId="{D4044E0B-00BC-7242-879F-7845BA03C41E}">
      <dgm:prSet/>
      <dgm:spPr/>
      <dgm:t>
        <a:bodyPr/>
        <a:lstStyle/>
        <a:p>
          <a:endParaRPr lang="de-DE"/>
        </a:p>
      </dgm:t>
    </dgm:pt>
    <dgm:pt modelId="{EE45CFC4-3578-244C-B01E-BA8690C6E13F}">
      <dgm:prSet custT="1"/>
      <dgm:spPr>
        <a:solidFill>
          <a:srgbClr val="00366C"/>
        </a:solidFill>
      </dgm:spPr>
      <dgm:t>
        <a:bodyPr/>
        <a:lstStyle/>
        <a:p>
          <a:r>
            <a:rPr lang="en-GB" sz="2400" dirty="0">
              <a:solidFill>
                <a:schemeClr val="bg1"/>
              </a:solidFill>
              <a:latin typeface="+mj-lt"/>
            </a:rPr>
            <a:t>GHG emissions are conventionally considered a global public good</a:t>
          </a:r>
          <a:endParaRPr lang="de-DE" sz="2400" dirty="0">
            <a:solidFill>
              <a:schemeClr val="bg1"/>
            </a:solidFill>
            <a:latin typeface="+mj-lt"/>
          </a:endParaRPr>
        </a:p>
      </dgm:t>
    </dgm:pt>
    <dgm:pt modelId="{ED07FA08-9776-614C-8C3F-E7C621C036C4}" type="parTrans" cxnId="{288BC975-A39F-F94C-ACB0-3755DB77CE19}">
      <dgm:prSet/>
      <dgm:spPr/>
      <dgm:t>
        <a:bodyPr/>
        <a:lstStyle/>
        <a:p>
          <a:endParaRPr lang="de-DE"/>
        </a:p>
      </dgm:t>
    </dgm:pt>
    <dgm:pt modelId="{D685BBE0-C9D0-BF44-98A3-B8D29FD75120}" type="sibTrans" cxnId="{288BC975-A39F-F94C-ACB0-3755DB77CE19}">
      <dgm:prSet/>
      <dgm:spPr/>
      <dgm:t>
        <a:bodyPr/>
        <a:lstStyle/>
        <a:p>
          <a:endParaRPr lang="de-DE"/>
        </a:p>
      </dgm:t>
    </dgm:pt>
    <dgm:pt modelId="{658A093B-FEC6-1A40-AFBE-AFBF5F25CB45}">
      <dgm:prSet custT="1"/>
      <dgm:spPr/>
      <dgm:t>
        <a:bodyPr/>
        <a:lstStyle/>
        <a:p>
          <a:pPr>
            <a:buFont typeface="Wingdings" pitchFamily="2" charset="2"/>
            <a:buChar char="Ø"/>
          </a:pPr>
          <a:r>
            <a:rPr lang="en-GB" sz="2400" dirty="0">
              <a:solidFill>
                <a:srgbClr val="00366C"/>
              </a:solidFill>
              <a:latin typeface="+mj-lt"/>
            </a:rPr>
            <a:t>Local governments are not expected to act (free riding incentives)</a:t>
          </a:r>
          <a:endParaRPr lang="de-DE" sz="2400" dirty="0">
            <a:solidFill>
              <a:srgbClr val="00366C"/>
            </a:solidFill>
            <a:latin typeface="+mj-lt"/>
          </a:endParaRPr>
        </a:p>
      </dgm:t>
    </dgm:pt>
    <dgm:pt modelId="{989DF81C-CD4E-4643-A951-650AE9D013A4}" type="parTrans" cxnId="{52354114-3F88-CA43-A33C-47D94930A947}">
      <dgm:prSet/>
      <dgm:spPr/>
      <dgm:t>
        <a:bodyPr/>
        <a:lstStyle/>
        <a:p>
          <a:endParaRPr lang="de-DE"/>
        </a:p>
      </dgm:t>
    </dgm:pt>
    <dgm:pt modelId="{4893932F-CFE4-D04E-8867-C43123235F95}" type="sibTrans" cxnId="{52354114-3F88-CA43-A33C-47D94930A947}">
      <dgm:prSet/>
      <dgm:spPr/>
      <dgm:t>
        <a:bodyPr/>
        <a:lstStyle/>
        <a:p>
          <a:endParaRPr lang="de-DE"/>
        </a:p>
      </dgm:t>
    </dgm:pt>
    <dgm:pt modelId="{F600385B-66AC-5A47-9607-01B22A6C2367}" type="pres">
      <dgm:prSet presAssocID="{D332470D-BA51-D54B-AC15-7DD0EDE99397}" presName="linear" presStyleCnt="0">
        <dgm:presLayoutVars>
          <dgm:animLvl val="lvl"/>
          <dgm:resizeHandles val="exact"/>
        </dgm:presLayoutVars>
      </dgm:prSet>
      <dgm:spPr/>
    </dgm:pt>
    <dgm:pt modelId="{AAFB50D0-1933-A247-8E8F-A3E567AD5AE6}" type="pres">
      <dgm:prSet presAssocID="{4EA961D8-C6AD-F249-B6D6-FD8FFBDEA9B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1D12EA2-0A88-3F4F-A875-711E2E10134E}" type="pres">
      <dgm:prSet presAssocID="{4EA961D8-C6AD-F249-B6D6-FD8FFBDEA9B1}" presName="childText" presStyleLbl="revTx" presStyleIdx="0" presStyleCnt="2" custScaleY="59020">
        <dgm:presLayoutVars>
          <dgm:bulletEnabled val="1"/>
        </dgm:presLayoutVars>
      </dgm:prSet>
      <dgm:spPr/>
    </dgm:pt>
    <dgm:pt modelId="{07B4F9D4-FB5E-2E48-A34A-885EA3CEA97B}" type="pres">
      <dgm:prSet presAssocID="{A15F2D05-1541-4F4C-83EF-62C89F05734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EC89470-DF93-BC45-8FA8-989A4CB90088}" type="pres">
      <dgm:prSet presAssocID="{1EE144B5-4151-4248-B54C-4AADA1B3CAFC}" presName="spacer" presStyleCnt="0"/>
      <dgm:spPr/>
    </dgm:pt>
    <dgm:pt modelId="{F9E3F176-1A23-D244-85DA-F40A2578E68D}" type="pres">
      <dgm:prSet presAssocID="{EE45CFC4-3578-244C-B01E-BA8690C6E13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3A3CB71-0695-4D47-8A2E-14E8749F20D9}" type="pres">
      <dgm:prSet presAssocID="{EE45CFC4-3578-244C-B01E-BA8690C6E13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2B8B70A-1566-7E46-AB1E-6B4854376B84}" type="presOf" srcId="{D332470D-BA51-D54B-AC15-7DD0EDE99397}" destId="{F600385B-66AC-5A47-9607-01B22A6C2367}" srcOrd="0" destOrd="0" presId="urn:microsoft.com/office/officeart/2005/8/layout/vList2"/>
    <dgm:cxn modelId="{D4044E0B-00BC-7242-879F-7845BA03C41E}" srcId="{D332470D-BA51-D54B-AC15-7DD0EDE99397}" destId="{A15F2D05-1541-4F4C-83EF-62C89F05734C}" srcOrd="1" destOrd="0" parTransId="{485F40FE-9755-7448-B0C8-A463851F8267}" sibTransId="{1EE144B5-4151-4248-B54C-4AADA1B3CAFC}"/>
    <dgm:cxn modelId="{3294D413-6F68-E84D-A3A8-ACDAEF63364C}" srcId="{D332470D-BA51-D54B-AC15-7DD0EDE99397}" destId="{4EA961D8-C6AD-F249-B6D6-FD8FFBDEA9B1}" srcOrd="0" destOrd="0" parTransId="{ACF6753D-5C57-1C42-887F-C6E98931E195}" sibTransId="{1C913480-80EF-784B-A7BD-1D9B9469B1C4}"/>
    <dgm:cxn modelId="{52354114-3F88-CA43-A33C-47D94930A947}" srcId="{EE45CFC4-3578-244C-B01E-BA8690C6E13F}" destId="{658A093B-FEC6-1A40-AFBE-AFBF5F25CB45}" srcOrd="0" destOrd="0" parTransId="{989DF81C-CD4E-4643-A951-650AE9D013A4}" sibTransId="{4893932F-CFE4-D04E-8867-C43123235F95}"/>
    <dgm:cxn modelId="{D83A4034-7A97-3247-85DB-0955D3877E72}" type="presOf" srcId="{A15F2D05-1541-4F4C-83EF-62C89F05734C}" destId="{07B4F9D4-FB5E-2E48-A34A-885EA3CEA97B}" srcOrd="0" destOrd="0" presId="urn:microsoft.com/office/officeart/2005/8/layout/vList2"/>
    <dgm:cxn modelId="{61AE7D3B-A457-4340-BFA7-FC182C7F55FE}" type="presOf" srcId="{658A093B-FEC6-1A40-AFBE-AFBF5F25CB45}" destId="{13A3CB71-0695-4D47-8A2E-14E8749F20D9}" srcOrd="0" destOrd="0" presId="urn:microsoft.com/office/officeart/2005/8/layout/vList2"/>
    <dgm:cxn modelId="{80571D5A-0404-0A4B-9FE2-AAD487D359FD}" type="presOf" srcId="{4EA961D8-C6AD-F249-B6D6-FD8FFBDEA9B1}" destId="{AAFB50D0-1933-A247-8E8F-A3E567AD5AE6}" srcOrd="0" destOrd="0" presId="urn:microsoft.com/office/officeart/2005/8/layout/vList2"/>
    <dgm:cxn modelId="{288BC975-A39F-F94C-ACB0-3755DB77CE19}" srcId="{D332470D-BA51-D54B-AC15-7DD0EDE99397}" destId="{EE45CFC4-3578-244C-B01E-BA8690C6E13F}" srcOrd="2" destOrd="0" parTransId="{ED07FA08-9776-614C-8C3F-E7C621C036C4}" sibTransId="{D685BBE0-C9D0-BF44-98A3-B8D29FD75120}"/>
    <dgm:cxn modelId="{0633D1A6-C0EA-A24F-9C78-2FAB96FA1E63}" srcId="{4EA961D8-C6AD-F249-B6D6-FD8FFBDEA9B1}" destId="{10F17845-2C27-7F48-A53B-2327D60F0117}" srcOrd="0" destOrd="0" parTransId="{7E138B00-4042-714D-A03B-6C807A0BD3F2}" sibTransId="{DFA343D7-44DC-6444-8570-42841BC87479}"/>
    <dgm:cxn modelId="{5F0A55B1-6EF4-A74B-A207-5CB71A499625}" type="presOf" srcId="{10F17845-2C27-7F48-A53B-2327D60F0117}" destId="{31D12EA2-0A88-3F4F-A875-711E2E10134E}" srcOrd="0" destOrd="0" presId="urn:microsoft.com/office/officeart/2005/8/layout/vList2"/>
    <dgm:cxn modelId="{913CDFEB-0DE4-6F45-AC1C-34466EA6AAB7}" type="presOf" srcId="{EE45CFC4-3578-244C-B01E-BA8690C6E13F}" destId="{F9E3F176-1A23-D244-85DA-F40A2578E68D}" srcOrd="0" destOrd="0" presId="urn:microsoft.com/office/officeart/2005/8/layout/vList2"/>
    <dgm:cxn modelId="{B08051D5-547A-B84C-946E-A569142F7192}" type="presParOf" srcId="{F600385B-66AC-5A47-9607-01B22A6C2367}" destId="{AAFB50D0-1933-A247-8E8F-A3E567AD5AE6}" srcOrd="0" destOrd="0" presId="urn:microsoft.com/office/officeart/2005/8/layout/vList2"/>
    <dgm:cxn modelId="{7B3BAAF6-902B-DB41-A357-5BBED60837E7}" type="presParOf" srcId="{F600385B-66AC-5A47-9607-01B22A6C2367}" destId="{31D12EA2-0A88-3F4F-A875-711E2E10134E}" srcOrd="1" destOrd="0" presId="urn:microsoft.com/office/officeart/2005/8/layout/vList2"/>
    <dgm:cxn modelId="{9F2DA5D5-0DF0-4141-80A0-A26BD3BBFA24}" type="presParOf" srcId="{F600385B-66AC-5A47-9607-01B22A6C2367}" destId="{07B4F9D4-FB5E-2E48-A34A-885EA3CEA97B}" srcOrd="2" destOrd="0" presId="urn:microsoft.com/office/officeart/2005/8/layout/vList2"/>
    <dgm:cxn modelId="{DCC8751C-703E-9842-8F41-7DD416756850}" type="presParOf" srcId="{F600385B-66AC-5A47-9607-01B22A6C2367}" destId="{DEC89470-DF93-BC45-8FA8-989A4CB90088}" srcOrd="3" destOrd="0" presId="urn:microsoft.com/office/officeart/2005/8/layout/vList2"/>
    <dgm:cxn modelId="{2F842BF9-CEA7-B04E-849D-3A1BF83C48FD}" type="presParOf" srcId="{F600385B-66AC-5A47-9607-01B22A6C2367}" destId="{F9E3F176-1A23-D244-85DA-F40A2578E68D}" srcOrd="4" destOrd="0" presId="urn:microsoft.com/office/officeart/2005/8/layout/vList2"/>
    <dgm:cxn modelId="{BC1864D0-934F-4147-8FC8-8B38374B25DC}" type="presParOf" srcId="{F600385B-66AC-5A47-9607-01B22A6C2367}" destId="{13A3CB71-0695-4D47-8A2E-14E8749F20D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B4C3A9-584D-5543-8AB6-420910D334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701D9E7-87AD-0F41-B46A-9E3522554ABD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GB" sz="2800" noProof="0" dirty="0">
              <a:latin typeface="+mj-lt"/>
            </a:rPr>
            <a:t>A set of possible drivers of local governmental climate action</a:t>
          </a:r>
        </a:p>
      </dgm:t>
    </dgm:pt>
    <dgm:pt modelId="{C53D9D4A-8BA2-3243-8436-C18D2A9ED950}" type="parTrans" cxnId="{849241DB-6945-674A-8C2E-92F4591ADBED}">
      <dgm:prSet/>
      <dgm:spPr/>
      <dgm:t>
        <a:bodyPr/>
        <a:lstStyle/>
        <a:p>
          <a:endParaRPr lang="de-DE"/>
        </a:p>
      </dgm:t>
    </dgm:pt>
    <dgm:pt modelId="{44CA7D43-1CBD-FD42-A2E2-6C5FD3F0BDEE}" type="sibTrans" cxnId="{849241DB-6945-674A-8C2E-92F4591ADBED}">
      <dgm:prSet/>
      <dgm:spPr/>
      <dgm:t>
        <a:bodyPr/>
        <a:lstStyle/>
        <a:p>
          <a:endParaRPr lang="de-DE"/>
        </a:p>
      </dgm:t>
    </dgm:pt>
    <dgm:pt modelId="{D3B3A64C-3E85-9043-95DB-40CDF0E5E8D6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GB" sz="2800" noProof="0" dirty="0">
              <a:latin typeface="+mj-lt"/>
            </a:rPr>
            <a:t>Local governments still implement mitigation policies. </a:t>
          </a:r>
          <a:r>
            <a:rPr lang="en-GB" sz="2800" noProof="0" dirty="0">
              <a:solidFill>
                <a:srgbClr val="92D050"/>
              </a:solidFill>
              <a:latin typeface="+mj-lt"/>
            </a:rPr>
            <a:t>Why?</a:t>
          </a:r>
        </a:p>
      </dgm:t>
    </dgm:pt>
    <dgm:pt modelId="{6A7F7E58-79AC-D44A-AAAD-7C9ED517E579}" type="parTrans" cxnId="{D4820A8C-B22E-FA4B-BE65-A929805E2A8C}">
      <dgm:prSet/>
      <dgm:spPr/>
      <dgm:t>
        <a:bodyPr/>
        <a:lstStyle/>
        <a:p>
          <a:endParaRPr lang="de-DE"/>
        </a:p>
      </dgm:t>
    </dgm:pt>
    <dgm:pt modelId="{9CC8BFDC-CF9F-D745-9324-836D64493FFF}" type="sibTrans" cxnId="{D4820A8C-B22E-FA4B-BE65-A929805E2A8C}">
      <dgm:prSet/>
      <dgm:spPr/>
      <dgm:t>
        <a:bodyPr/>
        <a:lstStyle/>
        <a:p>
          <a:endParaRPr lang="de-DE"/>
        </a:p>
      </dgm:t>
    </dgm:pt>
    <dgm:pt modelId="{7A34162E-531B-674A-A725-68D9F030D541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GB" sz="2800" noProof="0" dirty="0">
              <a:solidFill>
                <a:srgbClr val="00366C"/>
              </a:solidFill>
              <a:latin typeface="+mj-lt"/>
            </a:rPr>
            <a:t>National obligation</a:t>
          </a:r>
        </a:p>
      </dgm:t>
    </dgm:pt>
    <dgm:pt modelId="{6D6B2CCA-03D1-D843-8E8F-18C74F83686B}" type="parTrans" cxnId="{395CF07E-1295-EE4A-B086-3CFFD0984AC3}">
      <dgm:prSet/>
      <dgm:spPr/>
      <dgm:t>
        <a:bodyPr/>
        <a:lstStyle/>
        <a:p>
          <a:endParaRPr lang="de-DE"/>
        </a:p>
      </dgm:t>
    </dgm:pt>
    <dgm:pt modelId="{2FCDE896-F34D-9A4D-A117-9B9E5DF7A206}" type="sibTrans" cxnId="{395CF07E-1295-EE4A-B086-3CFFD0984AC3}">
      <dgm:prSet/>
      <dgm:spPr/>
      <dgm:t>
        <a:bodyPr/>
        <a:lstStyle/>
        <a:p>
          <a:endParaRPr lang="de-DE"/>
        </a:p>
      </dgm:t>
    </dgm:pt>
    <dgm:pt modelId="{A74467CB-DD3B-D648-944C-7BE541578316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GB" sz="2800" noProof="0" dirty="0">
              <a:solidFill>
                <a:srgbClr val="00366C"/>
              </a:solidFill>
              <a:latin typeface="+mj-lt"/>
            </a:rPr>
            <a:t>Co-benefits</a:t>
          </a:r>
        </a:p>
      </dgm:t>
    </dgm:pt>
    <dgm:pt modelId="{BB72BCE9-5010-3A46-A81F-4B990F2750E3}" type="parTrans" cxnId="{CE730729-E481-DD46-BAEF-4CEAB94DF59E}">
      <dgm:prSet/>
      <dgm:spPr/>
      <dgm:t>
        <a:bodyPr/>
        <a:lstStyle/>
        <a:p>
          <a:endParaRPr lang="de-DE"/>
        </a:p>
      </dgm:t>
    </dgm:pt>
    <dgm:pt modelId="{C9CEC452-9BF3-954D-8B7D-BF7132410DE9}" type="sibTrans" cxnId="{CE730729-E481-DD46-BAEF-4CEAB94DF59E}">
      <dgm:prSet/>
      <dgm:spPr/>
      <dgm:t>
        <a:bodyPr/>
        <a:lstStyle/>
        <a:p>
          <a:endParaRPr lang="de-DE"/>
        </a:p>
      </dgm:t>
    </dgm:pt>
    <dgm:pt modelId="{00438446-1E38-E04E-9FD1-D97013AB0E3E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GB" sz="2800" noProof="0" dirty="0">
              <a:solidFill>
                <a:srgbClr val="00366C"/>
              </a:solidFill>
              <a:latin typeface="+mj-lt"/>
            </a:rPr>
            <a:t>Lobby groups</a:t>
          </a:r>
        </a:p>
      </dgm:t>
    </dgm:pt>
    <dgm:pt modelId="{DAAF4F8A-EC91-A64E-BF4B-C3EE3F687F9A}" type="parTrans" cxnId="{2230254A-3E2F-8D49-B901-5E63195A1BF8}">
      <dgm:prSet/>
      <dgm:spPr/>
      <dgm:t>
        <a:bodyPr/>
        <a:lstStyle/>
        <a:p>
          <a:endParaRPr lang="de-DE"/>
        </a:p>
      </dgm:t>
    </dgm:pt>
    <dgm:pt modelId="{658FD449-4BEC-1A42-9CF8-0969482A7E64}" type="sibTrans" cxnId="{2230254A-3E2F-8D49-B901-5E63195A1BF8}">
      <dgm:prSet/>
      <dgm:spPr/>
      <dgm:t>
        <a:bodyPr/>
        <a:lstStyle/>
        <a:p>
          <a:endParaRPr lang="de-DE"/>
        </a:p>
      </dgm:t>
    </dgm:pt>
    <dgm:pt modelId="{9DEA31D4-0C7C-A044-A405-CF9E358FB082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GB" sz="2800" noProof="0" dirty="0">
              <a:solidFill>
                <a:srgbClr val="00366C"/>
              </a:solidFill>
              <a:latin typeface="+mj-lt"/>
            </a:rPr>
            <a:t>Local preferences (including political preferences)</a:t>
          </a:r>
        </a:p>
      </dgm:t>
    </dgm:pt>
    <dgm:pt modelId="{AB504757-D4D6-A749-B8A5-BED2E019BC4F}" type="parTrans" cxnId="{E81024FC-7A85-1145-9933-75DC9EA2DEF6}">
      <dgm:prSet/>
      <dgm:spPr/>
      <dgm:t>
        <a:bodyPr/>
        <a:lstStyle/>
        <a:p>
          <a:endParaRPr lang="de-DE"/>
        </a:p>
      </dgm:t>
    </dgm:pt>
    <dgm:pt modelId="{0C00BD8A-54BB-214B-B74D-DABAF5763924}" type="sibTrans" cxnId="{E81024FC-7A85-1145-9933-75DC9EA2DEF6}">
      <dgm:prSet/>
      <dgm:spPr/>
      <dgm:t>
        <a:bodyPr/>
        <a:lstStyle/>
        <a:p>
          <a:endParaRPr lang="de-DE"/>
        </a:p>
      </dgm:t>
    </dgm:pt>
    <dgm:pt modelId="{743A6FA8-C7B0-C74A-A7D9-F4DBE39CD4E0}">
      <dgm:prSet custT="1"/>
      <dgm:spPr/>
      <dgm:t>
        <a:bodyPr/>
        <a:lstStyle/>
        <a:p>
          <a:pPr>
            <a:buFont typeface="Wingdings" pitchFamily="2" charset="2"/>
            <a:buChar char="Ø"/>
          </a:pPr>
          <a:r>
            <a:rPr lang="en-GB" sz="2800" noProof="0" dirty="0">
              <a:solidFill>
                <a:srgbClr val="92D050"/>
              </a:solidFill>
              <a:latin typeface="+mj-lt"/>
            </a:rPr>
            <a:t>Local green party strength</a:t>
          </a:r>
        </a:p>
      </dgm:t>
    </dgm:pt>
    <dgm:pt modelId="{578478E1-7B87-CA47-9275-66F5721FD7B8}" type="parTrans" cxnId="{BA263637-2824-4C48-B9D8-62A074D5C0A7}">
      <dgm:prSet/>
      <dgm:spPr/>
      <dgm:t>
        <a:bodyPr/>
        <a:lstStyle/>
        <a:p>
          <a:endParaRPr lang="de-DE"/>
        </a:p>
      </dgm:t>
    </dgm:pt>
    <dgm:pt modelId="{FEEB08D8-479C-6643-A1F6-9245D7EA7204}" type="sibTrans" cxnId="{BA263637-2824-4C48-B9D8-62A074D5C0A7}">
      <dgm:prSet/>
      <dgm:spPr/>
      <dgm:t>
        <a:bodyPr/>
        <a:lstStyle/>
        <a:p>
          <a:endParaRPr lang="de-DE"/>
        </a:p>
      </dgm:t>
    </dgm:pt>
    <dgm:pt modelId="{A971C8E5-FB32-5C4D-AC87-E1BE7DF99724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GB" sz="2800" noProof="0" dirty="0">
              <a:solidFill>
                <a:srgbClr val="00366C"/>
              </a:solidFill>
              <a:latin typeface="+mj-lt"/>
            </a:rPr>
            <a:t>Exposure to climate risks</a:t>
          </a:r>
        </a:p>
      </dgm:t>
    </dgm:pt>
    <dgm:pt modelId="{3CA5363B-46B2-E74B-A8A1-4A86D9868C31}" type="sibTrans" cxnId="{3F20802C-38EC-9941-812D-E26A72C5F53F}">
      <dgm:prSet/>
      <dgm:spPr/>
      <dgm:t>
        <a:bodyPr/>
        <a:lstStyle/>
        <a:p>
          <a:endParaRPr lang="de-DE"/>
        </a:p>
      </dgm:t>
    </dgm:pt>
    <dgm:pt modelId="{3059CA07-8D3B-CE4E-9DD4-0BA721AF36CB}" type="parTrans" cxnId="{3F20802C-38EC-9941-812D-E26A72C5F53F}">
      <dgm:prSet/>
      <dgm:spPr/>
      <dgm:t>
        <a:bodyPr/>
        <a:lstStyle/>
        <a:p>
          <a:endParaRPr lang="de-DE"/>
        </a:p>
      </dgm:t>
    </dgm:pt>
    <dgm:pt modelId="{BC03C211-CE5E-4E4D-B123-A3C80E6128CC}" type="pres">
      <dgm:prSet presAssocID="{4EB4C3A9-584D-5543-8AB6-420910D33434}" presName="linear" presStyleCnt="0">
        <dgm:presLayoutVars>
          <dgm:animLvl val="lvl"/>
          <dgm:resizeHandles val="exact"/>
        </dgm:presLayoutVars>
      </dgm:prSet>
      <dgm:spPr/>
    </dgm:pt>
    <dgm:pt modelId="{E34895CE-CF66-5E4E-B230-4320CC094EC8}" type="pres">
      <dgm:prSet presAssocID="{D3B3A64C-3E85-9043-95DB-40CDF0E5E8D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21A49FD-D641-C344-B80B-0CCC1EC14482}" type="pres">
      <dgm:prSet presAssocID="{9CC8BFDC-CF9F-D745-9324-836D64493FFF}" presName="spacer" presStyleCnt="0"/>
      <dgm:spPr/>
    </dgm:pt>
    <dgm:pt modelId="{A8E9DFC8-1EF6-AC46-A52D-53B8497AAE3A}" type="pres">
      <dgm:prSet presAssocID="{7701D9E7-87AD-0F41-B46A-9E3522554AB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89967D7-31A4-5F42-AEB4-0629DB610B2A}" type="pres">
      <dgm:prSet presAssocID="{7701D9E7-87AD-0F41-B46A-9E3522554AB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9A77909-C7F7-504B-B611-3936B84B8143}" type="presOf" srcId="{00438446-1E38-E04E-9FD1-D97013AB0E3E}" destId="{F89967D7-31A4-5F42-AEB4-0629DB610B2A}" srcOrd="0" destOrd="3" presId="urn:microsoft.com/office/officeart/2005/8/layout/vList2"/>
    <dgm:cxn modelId="{DE76130A-09EA-5C49-B496-8BD07BA4B801}" type="presOf" srcId="{D3B3A64C-3E85-9043-95DB-40CDF0E5E8D6}" destId="{E34895CE-CF66-5E4E-B230-4320CC094EC8}" srcOrd="0" destOrd="0" presId="urn:microsoft.com/office/officeart/2005/8/layout/vList2"/>
    <dgm:cxn modelId="{D5B0FF11-2E71-A94F-8B16-7E9A588D5554}" type="presOf" srcId="{A971C8E5-FB32-5C4D-AC87-E1BE7DF99724}" destId="{F89967D7-31A4-5F42-AEB4-0629DB610B2A}" srcOrd="0" destOrd="1" presId="urn:microsoft.com/office/officeart/2005/8/layout/vList2"/>
    <dgm:cxn modelId="{CE730729-E481-DD46-BAEF-4CEAB94DF59E}" srcId="{7701D9E7-87AD-0F41-B46A-9E3522554ABD}" destId="{A74467CB-DD3B-D648-944C-7BE541578316}" srcOrd="2" destOrd="0" parTransId="{BB72BCE9-5010-3A46-A81F-4B990F2750E3}" sibTransId="{C9CEC452-9BF3-954D-8B7D-BF7132410DE9}"/>
    <dgm:cxn modelId="{3F20802C-38EC-9941-812D-E26A72C5F53F}" srcId="{7701D9E7-87AD-0F41-B46A-9E3522554ABD}" destId="{A971C8E5-FB32-5C4D-AC87-E1BE7DF99724}" srcOrd="1" destOrd="0" parTransId="{3059CA07-8D3B-CE4E-9DD4-0BA721AF36CB}" sibTransId="{3CA5363B-46B2-E74B-A8A1-4A86D9868C31}"/>
    <dgm:cxn modelId="{BA263637-2824-4C48-B9D8-62A074D5C0A7}" srcId="{7701D9E7-87AD-0F41-B46A-9E3522554ABD}" destId="{743A6FA8-C7B0-C74A-A7D9-F4DBE39CD4E0}" srcOrd="5" destOrd="0" parTransId="{578478E1-7B87-CA47-9275-66F5721FD7B8}" sibTransId="{FEEB08D8-479C-6643-A1F6-9245D7EA7204}"/>
    <dgm:cxn modelId="{466AA739-CA1C-F84D-A74D-C05B88A835EE}" type="presOf" srcId="{9DEA31D4-0C7C-A044-A405-CF9E358FB082}" destId="{F89967D7-31A4-5F42-AEB4-0629DB610B2A}" srcOrd="0" destOrd="4" presId="urn:microsoft.com/office/officeart/2005/8/layout/vList2"/>
    <dgm:cxn modelId="{7791033A-A0B3-1740-95BF-EF9322ED5B77}" type="presOf" srcId="{7701D9E7-87AD-0F41-B46A-9E3522554ABD}" destId="{A8E9DFC8-1EF6-AC46-A52D-53B8497AAE3A}" srcOrd="0" destOrd="0" presId="urn:microsoft.com/office/officeart/2005/8/layout/vList2"/>
    <dgm:cxn modelId="{8CD5C747-155D-9145-AF8A-0051AC4CD7D2}" type="presOf" srcId="{4EB4C3A9-584D-5543-8AB6-420910D33434}" destId="{BC03C211-CE5E-4E4D-B123-A3C80E6128CC}" srcOrd="0" destOrd="0" presId="urn:microsoft.com/office/officeart/2005/8/layout/vList2"/>
    <dgm:cxn modelId="{2230254A-3E2F-8D49-B901-5E63195A1BF8}" srcId="{7701D9E7-87AD-0F41-B46A-9E3522554ABD}" destId="{00438446-1E38-E04E-9FD1-D97013AB0E3E}" srcOrd="3" destOrd="0" parTransId="{DAAF4F8A-EC91-A64E-BF4B-C3EE3F687F9A}" sibTransId="{658FD449-4BEC-1A42-9CF8-0969482A7E64}"/>
    <dgm:cxn modelId="{3CBA0D7A-D80E-0A45-BDD8-1943C19C09D8}" type="presOf" srcId="{A74467CB-DD3B-D648-944C-7BE541578316}" destId="{F89967D7-31A4-5F42-AEB4-0629DB610B2A}" srcOrd="0" destOrd="2" presId="urn:microsoft.com/office/officeart/2005/8/layout/vList2"/>
    <dgm:cxn modelId="{395CF07E-1295-EE4A-B086-3CFFD0984AC3}" srcId="{7701D9E7-87AD-0F41-B46A-9E3522554ABD}" destId="{7A34162E-531B-674A-A725-68D9F030D541}" srcOrd="0" destOrd="0" parTransId="{6D6B2CCA-03D1-D843-8E8F-18C74F83686B}" sibTransId="{2FCDE896-F34D-9A4D-A117-9B9E5DF7A206}"/>
    <dgm:cxn modelId="{051C6F7F-19A9-1045-B231-6354C3FFD86E}" type="presOf" srcId="{743A6FA8-C7B0-C74A-A7D9-F4DBE39CD4E0}" destId="{F89967D7-31A4-5F42-AEB4-0629DB610B2A}" srcOrd="0" destOrd="5" presId="urn:microsoft.com/office/officeart/2005/8/layout/vList2"/>
    <dgm:cxn modelId="{D4820A8C-B22E-FA4B-BE65-A929805E2A8C}" srcId="{4EB4C3A9-584D-5543-8AB6-420910D33434}" destId="{D3B3A64C-3E85-9043-95DB-40CDF0E5E8D6}" srcOrd="0" destOrd="0" parTransId="{6A7F7E58-79AC-D44A-AAAD-7C9ED517E579}" sibTransId="{9CC8BFDC-CF9F-D745-9324-836D64493FFF}"/>
    <dgm:cxn modelId="{849241DB-6945-674A-8C2E-92F4591ADBED}" srcId="{4EB4C3A9-584D-5543-8AB6-420910D33434}" destId="{7701D9E7-87AD-0F41-B46A-9E3522554ABD}" srcOrd="1" destOrd="0" parTransId="{C53D9D4A-8BA2-3243-8436-C18D2A9ED950}" sibTransId="{44CA7D43-1CBD-FD42-A2E2-6C5FD3F0BDEE}"/>
    <dgm:cxn modelId="{7457C1E3-4310-5A40-8432-AE3B9144FE62}" type="presOf" srcId="{7A34162E-531B-674A-A725-68D9F030D541}" destId="{F89967D7-31A4-5F42-AEB4-0629DB610B2A}" srcOrd="0" destOrd="0" presId="urn:microsoft.com/office/officeart/2005/8/layout/vList2"/>
    <dgm:cxn modelId="{E81024FC-7A85-1145-9933-75DC9EA2DEF6}" srcId="{7701D9E7-87AD-0F41-B46A-9E3522554ABD}" destId="{9DEA31D4-0C7C-A044-A405-CF9E358FB082}" srcOrd="4" destOrd="0" parTransId="{AB504757-D4D6-A749-B8A5-BED2E019BC4F}" sibTransId="{0C00BD8A-54BB-214B-B74D-DABAF5763924}"/>
    <dgm:cxn modelId="{C2E4B931-D613-5241-A3FA-7BFA3E6D479B}" type="presParOf" srcId="{BC03C211-CE5E-4E4D-B123-A3C80E6128CC}" destId="{E34895CE-CF66-5E4E-B230-4320CC094EC8}" srcOrd="0" destOrd="0" presId="urn:microsoft.com/office/officeart/2005/8/layout/vList2"/>
    <dgm:cxn modelId="{AB89BD5C-90BA-2F42-A17C-ED4A3E51D373}" type="presParOf" srcId="{BC03C211-CE5E-4E4D-B123-A3C80E6128CC}" destId="{321A49FD-D641-C344-B80B-0CCC1EC14482}" srcOrd="1" destOrd="0" presId="urn:microsoft.com/office/officeart/2005/8/layout/vList2"/>
    <dgm:cxn modelId="{AA7AF507-D517-6643-AC5D-9D196FC8DFA8}" type="presParOf" srcId="{BC03C211-CE5E-4E4D-B123-A3C80E6128CC}" destId="{A8E9DFC8-1EF6-AC46-A52D-53B8497AAE3A}" srcOrd="2" destOrd="0" presId="urn:microsoft.com/office/officeart/2005/8/layout/vList2"/>
    <dgm:cxn modelId="{344D7756-FE22-B74B-9318-B04E405EC9EF}" type="presParOf" srcId="{BC03C211-CE5E-4E4D-B123-A3C80E6128CC}" destId="{F89967D7-31A4-5F42-AEB4-0629DB610B2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50C3AE-E355-AE4A-ACD8-F40CB2746700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de-DE"/>
        </a:p>
      </dgm:t>
    </dgm:pt>
    <dgm:pt modelId="{2205B4A5-DF6E-2C4A-920A-AC28CEEA64F5}">
      <dgm:prSet phldrT="[Text]"/>
      <dgm:spPr/>
      <dgm:t>
        <a:bodyPr/>
        <a:lstStyle/>
        <a:p>
          <a:r>
            <a:rPr lang="en-GB" noProof="0" dirty="0">
              <a:latin typeface="+mj-lt"/>
            </a:rPr>
            <a:t>Municipal self-government</a:t>
          </a:r>
        </a:p>
      </dgm:t>
    </dgm:pt>
    <dgm:pt modelId="{A51B916D-1D37-E842-BA66-C15C8BF1F9CF}" type="parTrans" cxnId="{60089981-F58A-6241-B7D8-B20531105126}">
      <dgm:prSet/>
      <dgm:spPr/>
      <dgm:t>
        <a:bodyPr/>
        <a:lstStyle/>
        <a:p>
          <a:endParaRPr lang="de-DE"/>
        </a:p>
      </dgm:t>
    </dgm:pt>
    <dgm:pt modelId="{CBFDEE8E-7A3A-0E42-BBDE-A59E09FB7B7F}" type="sibTrans" cxnId="{60089981-F58A-6241-B7D8-B20531105126}">
      <dgm:prSet/>
      <dgm:spPr/>
      <dgm:t>
        <a:bodyPr/>
        <a:lstStyle/>
        <a:p>
          <a:endParaRPr lang="de-DE"/>
        </a:p>
      </dgm:t>
    </dgm:pt>
    <dgm:pt modelId="{450725B5-950A-2E40-8EE0-F300C54AAA43}">
      <dgm:prSet phldrT="[Text]"/>
      <dgm:spPr/>
      <dgm:t>
        <a:bodyPr/>
        <a:lstStyle/>
        <a:p>
          <a:r>
            <a:rPr lang="en-GB" noProof="0" dirty="0">
              <a:latin typeface="+mj-lt"/>
            </a:rPr>
            <a:t>Democratically</a:t>
          </a:r>
          <a:r>
            <a:rPr lang="en-GB" baseline="0" noProof="0" dirty="0">
              <a:latin typeface="+mj-lt"/>
            </a:rPr>
            <a:t> elected governments</a:t>
          </a:r>
        </a:p>
      </dgm:t>
    </dgm:pt>
    <dgm:pt modelId="{E0A38D32-EA0B-E049-AD30-80B53B2AAC9C}" type="parTrans" cxnId="{11520AF5-F280-DE48-9173-B88E49553493}">
      <dgm:prSet/>
      <dgm:spPr/>
      <dgm:t>
        <a:bodyPr/>
        <a:lstStyle/>
        <a:p>
          <a:endParaRPr lang="de-DE"/>
        </a:p>
      </dgm:t>
    </dgm:pt>
    <dgm:pt modelId="{3BF2127C-2A31-914F-8AD7-0275F5623FE2}" type="sibTrans" cxnId="{11520AF5-F280-DE48-9173-B88E49553493}">
      <dgm:prSet/>
      <dgm:spPr/>
      <dgm:t>
        <a:bodyPr/>
        <a:lstStyle/>
        <a:p>
          <a:endParaRPr lang="de-DE"/>
        </a:p>
      </dgm:t>
    </dgm:pt>
    <dgm:pt modelId="{F681DA60-6970-0F4E-882D-B8EE5C74DD3A}" type="pres">
      <dgm:prSet presAssocID="{3650C3AE-E355-AE4A-ACD8-F40CB2746700}" presName="linear" presStyleCnt="0">
        <dgm:presLayoutVars>
          <dgm:animLvl val="lvl"/>
          <dgm:resizeHandles val="exact"/>
        </dgm:presLayoutVars>
      </dgm:prSet>
      <dgm:spPr/>
    </dgm:pt>
    <dgm:pt modelId="{2EAF03BF-4BB3-6C45-A688-AD1896249780}" type="pres">
      <dgm:prSet presAssocID="{450725B5-950A-2E40-8EE0-F300C54AAA4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3C5DE7C-6E7E-3C4D-B72B-2E433E155DBB}" type="pres">
      <dgm:prSet presAssocID="{3BF2127C-2A31-914F-8AD7-0275F5623FE2}" presName="spacer" presStyleCnt="0"/>
      <dgm:spPr/>
    </dgm:pt>
    <dgm:pt modelId="{A9310417-641B-C348-8348-014B169B057F}" type="pres">
      <dgm:prSet presAssocID="{2205B4A5-DF6E-2C4A-920A-AC28CEEA64F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F4D8C0F-4D21-9B46-9B0C-5AFC165B5EA8}" type="presOf" srcId="{2205B4A5-DF6E-2C4A-920A-AC28CEEA64F5}" destId="{A9310417-641B-C348-8348-014B169B057F}" srcOrd="0" destOrd="0" presId="urn:microsoft.com/office/officeart/2005/8/layout/vList2"/>
    <dgm:cxn modelId="{1F03BA7B-FA27-A54C-B3E9-C4AFB58BDD93}" type="presOf" srcId="{3650C3AE-E355-AE4A-ACD8-F40CB2746700}" destId="{F681DA60-6970-0F4E-882D-B8EE5C74DD3A}" srcOrd="0" destOrd="0" presId="urn:microsoft.com/office/officeart/2005/8/layout/vList2"/>
    <dgm:cxn modelId="{60089981-F58A-6241-B7D8-B20531105126}" srcId="{3650C3AE-E355-AE4A-ACD8-F40CB2746700}" destId="{2205B4A5-DF6E-2C4A-920A-AC28CEEA64F5}" srcOrd="1" destOrd="0" parTransId="{A51B916D-1D37-E842-BA66-C15C8BF1F9CF}" sibTransId="{CBFDEE8E-7A3A-0E42-BBDE-A59E09FB7B7F}"/>
    <dgm:cxn modelId="{7F83D5C5-C939-954E-AC93-094CECF876BD}" type="presOf" srcId="{450725B5-950A-2E40-8EE0-F300C54AAA43}" destId="{2EAF03BF-4BB3-6C45-A688-AD1896249780}" srcOrd="0" destOrd="0" presId="urn:microsoft.com/office/officeart/2005/8/layout/vList2"/>
    <dgm:cxn modelId="{11520AF5-F280-DE48-9173-B88E49553493}" srcId="{3650C3AE-E355-AE4A-ACD8-F40CB2746700}" destId="{450725B5-950A-2E40-8EE0-F300C54AAA43}" srcOrd="0" destOrd="0" parTransId="{E0A38D32-EA0B-E049-AD30-80B53B2AAC9C}" sibTransId="{3BF2127C-2A31-914F-8AD7-0275F5623FE2}"/>
    <dgm:cxn modelId="{E8AFDD5C-0E05-E145-97D2-E38301C2346E}" type="presParOf" srcId="{F681DA60-6970-0F4E-882D-B8EE5C74DD3A}" destId="{2EAF03BF-4BB3-6C45-A688-AD1896249780}" srcOrd="0" destOrd="0" presId="urn:microsoft.com/office/officeart/2005/8/layout/vList2"/>
    <dgm:cxn modelId="{854E4A71-6033-9242-BB85-AE4725A3FA4A}" type="presParOf" srcId="{F681DA60-6970-0F4E-882D-B8EE5C74DD3A}" destId="{83C5DE7C-6E7E-3C4D-B72B-2E433E155DBB}" srcOrd="1" destOrd="0" presId="urn:microsoft.com/office/officeart/2005/8/layout/vList2"/>
    <dgm:cxn modelId="{A71A221C-DAD8-104D-A59B-E60CFA078BEA}" type="presParOf" srcId="{F681DA60-6970-0F4E-882D-B8EE5C74DD3A}" destId="{A9310417-641B-C348-8348-014B169B057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50C3AE-E355-AE4A-ACD8-F40CB2746700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de-DE"/>
        </a:p>
      </dgm:t>
    </dgm:pt>
    <dgm:pt modelId="{2205B4A5-DF6E-2C4A-920A-AC28CEEA64F5}">
      <dgm:prSet phldrT="[Text]"/>
      <dgm:spPr/>
      <dgm:t>
        <a:bodyPr/>
        <a:lstStyle/>
        <a:p>
          <a:r>
            <a:rPr lang="en-GB" noProof="0" dirty="0">
              <a:latin typeface="+mj-lt"/>
            </a:rPr>
            <a:t>Self-government</a:t>
          </a:r>
        </a:p>
      </dgm:t>
    </dgm:pt>
    <dgm:pt modelId="{A51B916D-1D37-E842-BA66-C15C8BF1F9CF}" type="parTrans" cxnId="{60089981-F58A-6241-B7D8-B20531105126}">
      <dgm:prSet/>
      <dgm:spPr/>
      <dgm:t>
        <a:bodyPr/>
        <a:lstStyle/>
        <a:p>
          <a:endParaRPr lang="de-DE"/>
        </a:p>
      </dgm:t>
    </dgm:pt>
    <dgm:pt modelId="{CBFDEE8E-7A3A-0E42-BBDE-A59E09FB7B7F}" type="sibTrans" cxnId="{60089981-F58A-6241-B7D8-B20531105126}">
      <dgm:prSet/>
      <dgm:spPr/>
      <dgm:t>
        <a:bodyPr/>
        <a:lstStyle/>
        <a:p>
          <a:endParaRPr lang="de-DE"/>
        </a:p>
      </dgm:t>
    </dgm:pt>
    <dgm:pt modelId="{450725B5-950A-2E40-8EE0-F300C54AAA43}">
      <dgm:prSet phldrT="[Text]"/>
      <dgm:spPr/>
      <dgm:t>
        <a:bodyPr/>
        <a:lstStyle/>
        <a:p>
          <a:r>
            <a:rPr lang="en-GB" noProof="0" dirty="0">
              <a:latin typeface="+mj-lt"/>
            </a:rPr>
            <a:t>Governing through enabling</a:t>
          </a:r>
          <a:endParaRPr lang="en-GB" baseline="0" noProof="0" dirty="0">
            <a:latin typeface="+mj-lt"/>
          </a:endParaRPr>
        </a:p>
      </dgm:t>
    </dgm:pt>
    <dgm:pt modelId="{E0A38D32-EA0B-E049-AD30-80B53B2AAC9C}" type="parTrans" cxnId="{11520AF5-F280-DE48-9173-B88E49553493}">
      <dgm:prSet/>
      <dgm:spPr/>
      <dgm:t>
        <a:bodyPr/>
        <a:lstStyle/>
        <a:p>
          <a:endParaRPr lang="de-DE"/>
        </a:p>
      </dgm:t>
    </dgm:pt>
    <dgm:pt modelId="{3BF2127C-2A31-914F-8AD7-0275F5623FE2}" type="sibTrans" cxnId="{11520AF5-F280-DE48-9173-B88E49553493}">
      <dgm:prSet/>
      <dgm:spPr/>
      <dgm:t>
        <a:bodyPr/>
        <a:lstStyle/>
        <a:p>
          <a:endParaRPr lang="de-DE"/>
        </a:p>
      </dgm:t>
    </dgm:pt>
    <dgm:pt modelId="{F681DA60-6970-0F4E-882D-B8EE5C74DD3A}" type="pres">
      <dgm:prSet presAssocID="{3650C3AE-E355-AE4A-ACD8-F40CB2746700}" presName="linear" presStyleCnt="0">
        <dgm:presLayoutVars>
          <dgm:animLvl val="lvl"/>
          <dgm:resizeHandles val="exact"/>
        </dgm:presLayoutVars>
      </dgm:prSet>
      <dgm:spPr/>
    </dgm:pt>
    <dgm:pt modelId="{A9310417-641B-C348-8348-014B169B057F}" type="pres">
      <dgm:prSet presAssocID="{2205B4A5-DF6E-2C4A-920A-AC28CEEA64F5}" presName="parentText" presStyleLbl="node1" presStyleIdx="0" presStyleCnt="2" custLinFactNeighborY="60562">
        <dgm:presLayoutVars>
          <dgm:chMax val="0"/>
          <dgm:bulletEnabled val="1"/>
        </dgm:presLayoutVars>
      </dgm:prSet>
      <dgm:spPr/>
    </dgm:pt>
    <dgm:pt modelId="{8FC997D0-357F-5540-953C-8BE691DDED1E}" type="pres">
      <dgm:prSet presAssocID="{CBFDEE8E-7A3A-0E42-BBDE-A59E09FB7B7F}" presName="spacer" presStyleCnt="0"/>
      <dgm:spPr/>
    </dgm:pt>
    <dgm:pt modelId="{2EAF03BF-4BB3-6C45-A688-AD1896249780}" type="pres">
      <dgm:prSet presAssocID="{450725B5-950A-2E40-8EE0-F300C54AAA4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2B8F961-82E3-2243-8BDF-7B674BE82559}" type="presOf" srcId="{450725B5-950A-2E40-8EE0-F300C54AAA43}" destId="{2EAF03BF-4BB3-6C45-A688-AD1896249780}" srcOrd="0" destOrd="0" presId="urn:microsoft.com/office/officeart/2005/8/layout/vList2"/>
    <dgm:cxn modelId="{1F03BA7B-FA27-A54C-B3E9-C4AFB58BDD93}" type="presOf" srcId="{3650C3AE-E355-AE4A-ACD8-F40CB2746700}" destId="{F681DA60-6970-0F4E-882D-B8EE5C74DD3A}" srcOrd="0" destOrd="0" presId="urn:microsoft.com/office/officeart/2005/8/layout/vList2"/>
    <dgm:cxn modelId="{60089981-F58A-6241-B7D8-B20531105126}" srcId="{3650C3AE-E355-AE4A-ACD8-F40CB2746700}" destId="{2205B4A5-DF6E-2C4A-920A-AC28CEEA64F5}" srcOrd="0" destOrd="0" parTransId="{A51B916D-1D37-E842-BA66-C15C8BF1F9CF}" sibTransId="{CBFDEE8E-7A3A-0E42-BBDE-A59E09FB7B7F}"/>
    <dgm:cxn modelId="{8963BFCA-BD5A-D340-A462-992D1A721468}" type="presOf" srcId="{2205B4A5-DF6E-2C4A-920A-AC28CEEA64F5}" destId="{A9310417-641B-C348-8348-014B169B057F}" srcOrd="0" destOrd="0" presId="urn:microsoft.com/office/officeart/2005/8/layout/vList2"/>
    <dgm:cxn modelId="{11520AF5-F280-DE48-9173-B88E49553493}" srcId="{3650C3AE-E355-AE4A-ACD8-F40CB2746700}" destId="{450725B5-950A-2E40-8EE0-F300C54AAA43}" srcOrd="1" destOrd="0" parTransId="{E0A38D32-EA0B-E049-AD30-80B53B2AAC9C}" sibTransId="{3BF2127C-2A31-914F-8AD7-0275F5623FE2}"/>
    <dgm:cxn modelId="{1FC6616E-7451-E54F-80E8-25AB362A0196}" type="presParOf" srcId="{F681DA60-6970-0F4E-882D-B8EE5C74DD3A}" destId="{A9310417-641B-C348-8348-014B169B057F}" srcOrd="0" destOrd="0" presId="urn:microsoft.com/office/officeart/2005/8/layout/vList2"/>
    <dgm:cxn modelId="{40FDC69E-D45E-C048-B7FA-CA9239A19528}" type="presParOf" srcId="{F681DA60-6970-0F4E-882D-B8EE5C74DD3A}" destId="{8FC997D0-357F-5540-953C-8BE691DDED1E}" srcOrd="1" destOrd="0" presId="urn:microsoft.com/office/officeart/2005/8/layout/vList2"/>
    <dgm:cxn modelId="{A1A5338F-792F-A146-8B6E-8F27979F0A7F}" type="presParOf" srcId="{F681DA60-6970-0F4E-882D-B8EE5C74DD3A}" destId="{2EAF03BF-4BB3-6C45-A688-AD189624978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50C3AE-E355-AE4A-ACD8-F40CB2746700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de-DE"/>
        </a:p>
      </dgm:t>
    </dgm:pt>
    <dgm:pt modelId="{2205B4A5-DF6E-2C4A-920A-AC28CEEA64F5}">
      <dgm:prSet phldrT="[Text]" custT="1"/>
      <dgm:spPr/>
      <dgm:t>
        <a:bodyPr/>
        <a:lstStyle/>
        <a:p>
          <a:r>
            <a:rPr lang="en-GB" sz="1600" noProof="0" dirty="0">
              <a:latin typeface="+mj-lt"/>
            </a:rPr>
            <a:t>2.000 of &gt; 10.000 municipalities</a:t>
          </a:r>
        </a:p>
      </dgm:t>
    </dgm:pt>
    <dgm:pt modelId="{A51B916D-1D37-E842-BA66-C15C8BF1F9CF}" type="parTrans" cxnId="{60089981-F58A-6241-B7D8-B20531105126}">
      <dgm:prSet/>
      <dgm:spPr/>
      <dgm:t>
        <a:bodyPr/>
        <a:lstStyle/>
        <a:p>
          <a:endParaRPr lang="de-DE"/>
        </a:p>
      </dgm:t>
    </dgm:pt>
    <dgm:pt modelId="{CBFDEE8E-7A3A-0E42-BBDE-A59E09FB7B7F}" type="sibTrans" cxnId="{60089981-F58A-6241-B7D8-B20531105126}">
      <dgm:prSet/>
      <dgm:spPr/>
      <dgm:t>
        <a:bodyPr/>
        <a:lstStyle/>
        <a:p>
          <a:endParaRPr lang="de-DE"/>
        </a:p>
      </dgm:t>
    </dgm:pt>
    <dgm:pt modelId="{450725B5-950A-2E40-8EE0-F300C54AAA43}">
      <dgm:prSet phldrT="[Text]" custT="1"/>
      <dgm:spPr/>
      <dgm:t>
        <a:bodyPr/>
        <a:lstStyle/>
        <a:p>
          <a:r>
            <a:rPr lang="en-GB" sz="1600" noProof="0" dirty="0">
              <a:latin typeface="+mj-lt"/>
            </a:rPr>
            <a:t>13 of 16 states</a:t>
          </a:r>
        </a:p>
      </dgm:t>
    </dgm:pt>
    <dgm:pt modelId="{E0A38D32-EA0B-E049-AD30-80B53B2AAC9C}" type="parTrans" cxnId="{11520AF5-F280-DE48-9173-B88E49553493}">
      <dgm:prSet/>
      <dgm:spPr/>
      <dgm:t>
        <a:bodyPr/>
        <a:lstStyle/>
        <a:p>
          <a:endParaRPr lang="de-DE"/>
        </a:p>
      </dgm:t>
    </dgm:pt>
    <dgm:pt modelId="{3BF2127C-2A31-914F-8AD7-0275F5623FE2}" type="sibTrans" cxnId="{11520AF5-F280-DE48-9173-B88E49553493}">
      <dgm:prSet/>
      <dgm:spPr/>
      <dgm:t>
        <a:bodyPr/>
        <a:lstStyle/>
        <a:p>
          <a:endParaRPr lang="de-DE"/>
        </a:p>
      </dgm:t>
    </dgm:pt>
    <dgm:pt modelId="{F681DA60-6970-0F4E-882D-B8EE5C74DD3A}" type="pres">
      <dgm:prSet presAssocID="{3650C3AE-E355-AE4A-ACD8-F40CB2746700}" presName="linear" presStyleCnt="0">
        <dgm:presLayoutVars>
          <dgm:animLvl val="lvl"/>
          <dgm:resizeHandles val="exact"/>
        </dgm:presLayoutVars>
      </dgm:prSet>
      <dgm:spPr/>
    </dgm:pt>
    <dgm:pt modelId="{A9310417-641B-C348-8348-014B169B057F}" type="pres">
      <dgm:prSet presAssocID="{2205B4A5-DF6E-2C4A-920A-AC28CEEA64F5}" presName="parentText" presStyleLbl="node1" presStyleIdx="0" presStyleCnt="2" custScaleY="93403">
        <dgm:presLayoutVars>
          <dgm:chMax val="0"/>
          <dgm:bulletEnabled val="1"/>
        </dgm:presLayoutVars>
      </dgm:prSet>
      <dgm:spPr/>
    </dgm:pt>
    <dgm:pt modelId="{8FC997D0-357F-5540-953C-8BE691DDED1E}" type="pres">
      <dgm:prSet presAssocID="{CBFDEE8E-7A3A-0E42-BBDE-A59E09FB7B7F}" presName="spacer" presStyleCnt="0"/>
      <dgm:spPr/>
    </dgm:pt>
    <dgm:pt modelId="{2EAF03BF-4BB3-6C45-A688-AD1896249780}" type="pres">
      <dgm:prSet presAssocID="{450725B5-950A-2E40-8EE0-F300C54AAA43}" presName="parentText" presStyleLbl="node1" presStyleIdx="1" presStyleCnt="2" custScaleY="86871">
        <dgm:presLayoutVars>
          <dgm:chMax val="0"/>
          <dgm:bulletEnabled val="1"/>
        </dgm:presLayoutVars>
      </dgm:prSet>
      <dgm:spPr/>
    </dgm:pt>
  </dgm:ptLst>
  <dgm:cxnLst>
    <dgm:cxn modelId="{A2B8F961-82E3-2243-8BDF-7B674BE82559}" type="presOf" srcId="{450725B5-950A-2E40-8EE0-F300C54AAA43}" destId="{2EAF03BF-4BB3-6C45-A688-AD1896249780}" srcOrd="0" destOrd="0" presId="urn:microsoft.com/office/officeart/2005/8/layout/vList2"/>
    <dgm:cxn modelId="{1F03BA7B-FA27-A54C-B3E9-C4AFB58BDD93}" type="presOf" srcId="{3650C3AE-E355-AE4A-ACD8-F40CB2746700}" destId="{F681DA60-6970-0F4E-882D-B8EE5C74DD3A}" srcOrd="0" destOrd="0" presId="urn:microsoft.com/office/officeart/2005/8/layout/vList2"/>
    <dgm:cxn modelId="{60089981-F58A-6241-B7D8-B20531105126}" srcId="{3650C3AE-E355-AE4A-ACD8-F40CB2746700}" destId="{2205B4A5-DF6E-2C4A-920A-AC28CEEA64F5}" srcOrd="0" destOrd="0" parTransId="{A51B916D-1D37-E842-BA66-C15C8BF1F9CF}" sibTransId="{CBFDEE8E-7A3A-0E42-BBDE-A59E09FB7B7F}"/>
    <dgm:cxn modelId="{8963BFCA-BD5A-D340-A462-992D1A721468}" type="presOf" srcId="{2205B4A5-DF6E-2C4A-920A-AC28CEEA64F5}" destId="{A9310417-641B-C348-8348-014B169B057F}" srcOrd="0" destOrd="0" presId="urn:microsoft.com/office/officeart/2005/8/layout/vList2"/>
    <dgm:cxn modelId="{11520AF5-F280-DE48-9173-B88E49553493}" srcId="{3650C3AE-E355-AE4A-ACD8-F40CB2746700}" destId="{450725B5-950A-2E40-8EE0-F300C54AAA43}" srcOrd="1" destOrd="0" parTransId="{E0A38D32-EA0B-E049-AD30-80B53B2AAC9C}" sibTransId="{3BF2127C-2A31-914F-8AD7-0275F5623FE2}"/>
    <dgm:cxn modelId="{1FC6616E-7451-E54F-80E8-25AB362A0196}" type="presParOf" srcId="{F681DA60-6970-0F4E-882D-B8EE5C74DD3A}" destId="{A9310417-641B-C348-8348-014B169B057F}" srcOrd="0" destOrd="0" presId="urn:microsoft.com/office/officeart/2005/8/layout/vList2"/>
    <dgm:cxn modelId="{40FDC69E-D45E-C048-B7FA-CA9239A19528}" type="presParOf" srcId="{F681DA60-6970-0F4E-882D-B8EE5C74DD3A}" destId="{8FC997D0-357F-5540-953C-8BE691DDED1E}" srcOrd="1" destOrd="0" presId="urn:microsoft.com/office/officeart/2005/8/layout/vList2"/>
    <dgm:cxn modelId="{A1A5338F-792F-A146-8B6E-8F27979F0A7F}" type="presParOf" srcId="{F681DA60-6970-0F4E-882D-B8EE5C74DD3A}" destId="{2EAF03BF-4BB3-6C45-A688-AD189624978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50C3AE-E355-AE4A-ACD8-F40CB2746700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de-DE"/>
        </a:p>
      </dgm:t>
    </dgm:pt>
    <dgm:pt modelId="{2205B4A5-DF6E-2C4A-920A-AC28CEEA64F5}">
      <dgm:prSet phldrT="[Text]"/>
      <dgm:spPr/>
      <dgm:t>
        <a:bodyPr/>
        <a:lstStyle/>
        <a:p>
          <a:r>
            <a:rPr lang="en-GB" noProof="0" dirty="0">
              <a:latin typeface="+mj-lt"/>
            </a:rPr>
            <a:t>Weekly election polls (Forsa)</a:t>
          </a:r>
        </a:p>
      </dgm:t>
    </dgm:pt>
    <dgm:pt modelId="{A51B916D-1D37-E842-BA66-C15C8BF1F9CF}" type="parTrans" cxnId="{60089981-F58A-6241-B7D8-B20531105126}">
      <dgm:prSet/>
      <dgm:spPr/>
      <dgm:t>
        <a:bodyPr/>
        <a:lstStyle/>
        <a:p>
          <a:endParaRPr lang="de-DE"/>
        </a:p>
      </dgm:t>
    </dgm:pt>
    <dgm:pt modelId="{CBFDEE8E-7A3A-0E42-BBDE-A59E09FB7B7F}" type="sibTrans" cxnId="{60089981-F58A-6241-B7D8-B20531105126}">
      <dgm:prSet/>
      <dgm:spPr/>
      <dgm:t>
        <a:bodyPr/>
        <a:lstStyle/>
        <a:p>
          <a:endParaRPr lang="de-DE"/>
        </a:p>
      </dgm:t>
    </dgm:pt>
    <dgm:pt modelId="{450725B5-950A-2E40-8EE0-F300C54AAA43}">
      <dgm:prSet phldrT="[Text]"/>
      <dgm:spPr/>
      <dgm:t>
        <a:bodyPr/>
        <a:lstStyle/>
        <a:p>
          <a:r>
            <a:rPr lang="en-GB" noProof="0" dirty="0">
              <a:latin typeface="+mj-lt"/>
            </a:rPr>
            <a:t>Local council elections (official data)</a:t>
          </a:r>
        </a:p>
      </dgm:t>
    </dgm:pt>
    <dgm:pt modelId="{E0A38D32-EA0B-E049-AD30-80B53B2AAC9C}" type="parTrans" cxnId="{11520AF5-F280-DE48-9173-B88E49553493}">
      <dgm:prSet/>
      <dgm:spPr/>
      <dgm:t>
        <a:bodyPr/>
        <a:lstStyle/>
        <a:p>
          <a:endParaRPr lang="de-DE"/>
        </a:p>
      </dgm:t>
    </dgm:pt>
    <dgm:pt modelId="{3BF2127C-2A31-914F-8AD7-0275F5623FE2}" type="sibTrans" cxnId="{11520AF5-F280-DE48-9173-B88E49553493}">
      <dgm:prSet/>
      <dgm:spPr/>
      <dgm:t>
        <a:bodyPr/>
        <a:lstStyle/>
        <a:p>
          <a:endParaRPr lang="de-DE"/>
        </a:p>
      </dgm:t>
    </dgm:pt>
    <dgm:pt modelId="{75A30090-8966-E84C-9582-F3CCC1694706}">
      <dgm:prSet phldrT="[Text]"/>
      <dgm:spPr/>
      <dgm:t>
        <a:bodyPr/>
        <a:lstStyle/>
        <a:p>
          <a:r>
            <a:rPr lang="en-GB" noProof="0" dirty="0">
              <a:latin typeface="+mj-lt"/>
            </a:rPr>
            <a:t>Renewable energy installations (</a:t>
          </a:r>
          <a:r>
            <a:rPr lang="en-GB" noProof="0" dirty="0" err="1">
              <a:latin typeface="+mj-lt"/>
            </a:rPr>
            <a:t>MaStR</a:t>
          </a:r>
          <a:r>
            <a:rPr lang="en-GB" noProof="0" dirty="0">
              <a:latin typeface="+mj-lt"/>
            </a:rPr>
            <a:t>)</a:t>
          </a:r>
        </a:p>
      </dgm:t>
    </dgm:pt>
    <dgm:pt modelId="{19D5F984-EF4D-854C-9EF8-E14035EE77DC}" type="parTrans" cxnId="{B9216D17-2507-5B4F-ABD1-8AC44828BA88}">
      <dgm:prSet/>
      <dgm:spPr/>
      <dgm:t>
        <a:bodyPr/>
        <a:lstStyle/>
        <a:p>
          <a:endParaRPr lang="de-DE"/>
        </a:p>
      </dgm:t>
    </dgm:pt>
    <dgm:pt modelId="{5CE09865-8B60-A84B-AB30-CB3735F8339A}" type="sibTrans" cxnId="{B9216D17-2507-5B4F-ABD1-8AC44828BA88}">
      <dgm:prSet/>
      <dgm:spPr/>
      <dgm:t>
        <a:bodyPr/>
        <a:lstStyle/>
        <a:p>
          <a:endParaRPr lang="de-DE"/>
        </a:p>
      </dgm:t>
    </dgm:pt>
    <dgm:pt modelId="{F681DA60-6970-0F4E-882D-B8EE5C74DD3A}" type="pres">
      <dgm:prSet presAssocID="{3650C3AE-E355-AE4A-ACD8-F40CB2746700}" presName="linear" presStyleCnt="0">
        <dgm:presLayoutVars>
          <dgm:animLvl val="lvl"/>
          <dgm:resizeHandles val="exact"/>
        </dgm:presLayoutVars>
      </dgm:prSet>
      <dgm:spPr/>
    </dgm:pt>
    <dgm:pt modelId="{A9310417-641B-C348-8348-014B169B057F}" type="pres">
      <dgm:prSet presAssocID="{2205B4A5-DF6E-2C4A-920A-AC28CEEA64F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FC997D0-357F-5540-953C-8BE691DDED1E}" type="pres">
      <dgm:prSet presAssocID="{CBFDEE8E-7A3A-0E42-BBDE-A59E09FB7B7F}" presName="spacer" presStyleCnt="0"/>
      <dgm:spPr/>
    </dgm:pt>
    <dgm:pt modelId="{2EAF03BF-4BB3-6C45-A688-AD1896249780}" type="pres">
      <dgm:prSet presAssocID="{450725B5-950A-2E40-8EE0-F300C54AAA4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41CA8F8-BCF6-B54C-B312-DB7F612FC4DA}" type="pres">
      <dgm:prSet presAssocID="{3BF2127C-2A31-914F-8AD7-0275F5623FE2}" presName="spacer" presStyleCnt="0"/>
      <dgm:spPr/>
    </dgm:pt>
    <dgm:pt modelId="{3F1431C9-F921-FB46-BA40-A948FE000227}" type="pres">
      <dgm:prSet presAssocID="{75A30090-8966-E84C-9582-F3CCC169470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9216D17-2507-5B4F-ABD1-8AC44828BA88}" srcId="{3650C3AE-E355-AE4A-ACD8-F40CB2746700}" destId="{75A30090-8966-E84C-9582-F3CCC1694706}" srcOrd="2" destOrd="0" parTransId="{19D5F984-EF4D-854C-9EF8-E14035EE77DC}" sibTransId="{5CE09865-8B60-A84B-AB30-CB3735F8339A}"/>
    <dgm:cxn modelId="{A2B8F961-82E3-2243-8BDF-7B674BE82559}" type="presOf" srcId="{450725B5-950A-2E40-8EE0-F300C54AAA43}" destId="{2EAF03BF-4BB3-6C45-A688-AD1896249780}" srcOrd="0" destOrd="0" presId="urn:microsoft.com/office/officeart/2005/8/layout/vList2"/>
    <dgm:cxn modelId="{1F03BA7B-FA27-A54C-B3E9-C4AFB58BDD93}" type="presOf" srcId="{3650C3AE-E355-AE4A-ACD8-F40CB2746700}" destId="{F681DA60-6970-0F4E-882D-B8EE5C74DD3A}" srcOrd="0" destOrd="0" presId="urn:microsoft.com/office/officeart/2005/8/layout/vList2"/>
    <dgm:cxn modelId="{60089981-F58A-6241-B7D8-B20531105126}" srcId="{3650C3AE-E355-AE4A-ACD8-F40CB2746700}" destId="{2205B4A5-DF6E-2C4A-920A-AC28CEEA64F5}" srcOrd="0" destOrd="0" parTransId="{A51B916D-1D37-E842-BA66-C15C8BF1F9CF}" sibTransId="{CBFDEE8E-7A3A-0E42-BBDE-A59E09FB7B7F}"/>
    <dgm:cxn modelId="{D3A26CBB-194F-2E43-A037-0659FF6C72D1}" type="presOf" srcId="{75A30090-8966-E84C-9582-F3CCC1694706}" destId="{3F1431C9-F921-FB46-BA40-A948FE000227}" srcOrd="0" destOrd="0" presId="urn:microsoft.com/office/officeart/2005/8/layout/vList2"/>
    <dgm:cxn modelId="{8963BFCA-BD5A-D340-A462-992D1A721468}" type="presOf" srcId="{2205B4A5-DF6E-2C4A-920A-AC28CEEA64F5}" destId="{A9310417-641B-C348-8348-014B169B057F}" srcOrd="0" destOrd="0" presId="urn:microsoft.com/office/officeart/2005/8/layout/vList2"/>
    <dgm:cxn modelId="{11520AF5-F280-DE48-9173-B88E49553493}" srcId="{3650C3AE-E355-AE4A-ACD8-F40CB2746700}" destId="{450725B5-950A-2E40-8EE0-F300C54AAA43}" srcOrd="1" destOrd="0" parTransId="{E0A38D32-EA0B-E049-AD30-80B53B2AAC9C}" sibTransId="{3BF2127C-2A31-914F-8AD7-0275F5623FE2}"/>
    <dgm:cxn modelId="{1FC6616E-7451-E54F-80E8-25AB362A0196}" type="presParOf" srcId="{F681DA60-6970-0F4E-882D-B8EE5C74DD3A}" destId="{A9310417-641B-C348-8348-014B169B057F}" srcOrd="0" destOrd="0" presId="urn:microsoft.com/office/officeart/2005/8/layout/vList2"/>
    <dgm:cxn modelId="{40FDC69E-D45E-C048-B7FA-CA9239A19528}" type="presParOf" srcId="{F681DA60-6970-0F4E-882D-B8EE5C74DD3A}" destId="{8FC997D0-357F-5540-953C-8BE691DDED1E}" srcOrd="1" destOrd="0" presId="urn:microsoft.com/office/officeart/2005/8/layout/vList2"/>
    <dgm:cxn modelId="{A1A5338F-792F-A146-8B6E-8F27979F0A7F}" type="presParOf" srcId="{F681DA60-6970-0F4E-882D-B8EE5C74DD3A}" destId="{2EAF03BF-4BB3-6C45-A688-AD1896249780}" srcOrd="2" destOrd="0" presId="urn:microsoft.com/office/officeart/2005/8/layout/vList2"/>
    <dgm:cxn modelId="{DEA2E018-B94D-F64F-AA6E-8A17EB06E0C6}" type="presParOf" srcId="{F681DA60-6970-0F4E-882D-B8EE5C74DD3A}" destId="{841CA8F8-BCF6-B54C-B312-DB7F612FC4DA}" srcOrd="3" destOrd="0" presId="urn:microsoft.com/office/officeart/2005/8/layout/vList2"/>
    <dgm:cxn modelId="{3D31C2C8-679D-C14D-9546-C61C420E106B}" type="presParOf" srcId="{F681DA60-6970-0F4E-882D-B8EE5C74DD3A}" destId="{3F1431C9-F921-FB46-BA40-A948FE00022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FB50D0-1933-A247-8E8F-A3E567AD5AE6}">
      <dsp:nvSpPr>
        <dsp:cNvPr id="0" name=""/>
        <dsp:cNvSpPr/>
      </dsp:nvSpPr>
      <dsp:spPr>
        <a:xfrm>
          <a:off x="0" y="19162"/>
          <a:ext cx="10787742" cy="823680"/>
        </a:xfrm>
        <a:prstGeom prst="roundRect">
          <a:avLst/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bg1"/>
              </a:solidFill>
              <a:latin typeface="+mj-lt"/>
            </a:rPr>
            <a:t>Sub-national actors increasingly address climate change</a:t>
          </a:r>
          <a:endParaRPr lang="de-DE" sz="2400" kern="1200" dirty="0">
            <a:solidFill>
              <a:schemeClr val="bg1"/>
            </a:solidFill>
            <a:latin typeface="+mj-lt"/>
          </a:endParaRPr>
        </a:p>
      </dsp:txBody>
      <dsp:txXfrm>
        <a:off x="40209" y="59371"/>
        <a:ext cx="10707324" cy="743262"/>
      </dsp:txXfrm>
    </dsp:sp>
    <dsp:sp modelId="{31D12EA2-0A88-3F4F-A875-711E2E10134E}">
      <dsp:nvSpPr>
        <dsp:cNvPr id="0" name=""/>
        <dsp:cNvSpPr/>
      </dsp:nvSpPr>
      <dsp:spPr>
        <a:xfrm>
          <a:off x="0" y="842842"/>
          <a:ext cx="10787742" cy="430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511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Ø"/>
          </a:pPr>
          <a:r>
            <a:rPr lang="en-GB" sz="2400" kern="1200" dirty="0">
              <a:solidFill>
                <a:srgbClr val="00366C"/>
              </a:solidFill>
              <a:latin typeface="+mj-lt"/>
            </a:rPr>
            <a:t>E.g., mitigation &amp; adaptation planning or emission reduction targets</a:t>
          </a:r>
          <a:endParaRPr lang="de-DE" sz="2400" kern="1200" dirty="0">
            <a:solidFill>
              <a:srgbClr val="00366C"/>
            </a:solidFill>
            <a:latin typeface="+mj-lt"/>
          </a:endParaRPr>
        </a:p>
      </dsp:txBody>
      <dsp:txXfrm>
        <a:off x="0" y="842842"/>
        <a:ext cx="10787742" cy="430043"/>
      </dsp:txXfrm>
    </dsp:sp>
    <dsp:sp modelId="{07B4F9D4-FB5E-2E48-A34A-885EA3CEA97B}">
      <dsp:nvSpPr>
        <dsp:cNvPr id="0" name=""/>
        <dsp:cNvSpPr/>
      </dsp:nvSpPr>
      <dsp:spPr>
        <a:xfrm>
          <a:off x="0" y="1272886"/>
          <a:ext cx="10787742" cy="823680"/>
        </a:xfrm>
        <a:prstGeom prst="roundRect">
          <a:avLst/>
        </a:prstGeom>
        <a:solidFill>
          <a:srgbClr val="00366C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bg1"/>
              </a:solidFill>
              <a:latin typeface="+mj-lt"/>
            </a:rPr>
            <a:t>Cities are responsible for 70% of the global greenhouse gas (GHG) emissions </a:t>
          </a:r>
          <a:endParaRPr lang="de-DE" sz="2400" kern="1200" dirty="0">
            <a:solidFill>
              <a:schemeClr val="bg1"/>
            </a:solidFill>
            <a:latin typeface="+mj-lt"/>
          </a:endParaRPr>
        </a:p>
      </dsp:txBody>
      <dsp:txXfrm>
        <a:off x="40209" y="1313095"/>
        <a:ext cx="10707324" cy="743262"/>
      </dsp:txXfrm>
    </dsp:sp>
    <dsp:sp modelId="{F9E3F176-1A23-D244-85DA-F40A2578E68D}">
      <dsp:nvSpPr>
        <dsp:cNvPr id="0" name=""/>
        <dsp:cNvSpPr/>
      </dsp:nvSpPr>
      <dsp:spPr>
        <a:xfrm>
          <a:off x="0" y="2223286"/>
          <a:ext cx="10787742" cy="823680"/>
        </a:xfrm>
        <a:prstGeom prst="roundRect">
          <a:avLst/>
        </a:prstGeom>
        <a:solidFill>
          <a:srgbClr val="00366C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bg1"/>
              </a:solidFill>
              <a:latin typeface="+mj-lt"/>
            </a:rPr>
            <a:t>GHG emissions are conventionally considered a global public good</a:t>
          </a:r>
          <a:endParaRPr lang="de-DE" sz="2400" kern="1200" dirty="0">
            <a:solidFill>
              <a:schemeClr val="bg1"/>
            </a:solidFill>
            <a:latin typeface="+mj-lt"/>
          </a:endParaRPr>
        </a:p>
      </dsp:txBody>
      <dsp:txXfrm>
        <a:off x="40209" y="2263495"/>
        <a:ext cx="10707324" cy="743262"/>
      </dsp:txXfrm>
    </dsp:sp>
    <dsp:sp modelId="{13A3CB71-0695-4D47-8A2E-14E8749F20D9}">
      <dsp:nvSpPr>
        <dsp:cNvPr id="0" name=""/>
        <dsp:cNvSpPr/>
      </dsp:nvSpPr>
      <dsp:spPr>
        <a:xfrm>
          <a:off x="0" y="3046966"/>
          <a:ext cx="10787742" cy="72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511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Ø"/>
          </a:pPr>
          <a:r>
            <a:rPr lang="en-GB" sz="2400" kern="1200" dirty="0">
              <a:solidFill>
                <a:srgbClr val="00366C"/>
              </a:solidFill>
              <a:latin typeface="+mj-lt"/>
            </a:rPr>
            <a:t>Local governments are not expected to act (free riding incentives)</a:t>
          </a:r>
          <a:endParaRPr lang="de-DE" sz="2400" kern="1200" dirty="0">
            <a:solidFill>
              <a:srgbClr val="00366C"/>
            </a:solidFill>
            <a:latin typeface="+mj-lt"/>
          </a:endParaRPr>
        </a:p>
      </dsp:txBody>
      <dsp:txXfrm>
        <a:off x="0" y="3046966"/>
        <a:ext cx="10787742" cy="7286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895CE-CF66-5E4E-B230-4320CC094EC8}">
      <dsp:nvSpPr>
        <dsp:cNvPr id="0" name=""/>
        <dsp:cNvSpPr/>
      </dsp:nvSpPr>
      <dsp:spPr>
        <a:xfrm>
          <a:off x="0" y="14083"/>
          <a:ext cx="10787740" cy="861120"/>
        </a:xfrm>
        <a:prstGeom prst="roundRect">
          <a:avLst/>
        </a:prstGeom>
        <a:solidFill>
          <a:schemeClr val="accent1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noProof="0" dirty="0">
              <a:latin typeface="+mj-lt"/>
            </a:rPr>
            <a:t>Local governments still implement mitigation policies. </a:t>
          </a:r>
          <a:r>
            <a:rPr lang="en-GB" sz="2800" kern="1200" noProof="0" dirty="0">
              <a:solidFill>
                <a:srgbClr val="92D050"/>
              </a:solidFill>
              <a:latin typeface="+mj-lt"/>
            </a:rPr>
            <a:t>Why?</a:t>
          </a:r>
        </a:p>
      </dsp:txBody>
      <dsp:txXfrm>
        <a:off x="42036" y="56119"/>
        <a:ext cx="10703668" cy="777048"/>
      </dsp:txXfrm>
    </dsp:sp>
    <dsp:sp modelId="{A8E9DFC8-1EF6-AC46-A52D-53B8497AAE3A}">
      <dsp:nvSpPr>
        <dsp:cNvPr id="0" name=""/>
        <dsp:cNvSpPr/>
      </dsp:nvSpPr>
      <dsp:spPr>
        <a:xfrm>
          <a:off x="0" y="1007683"/>
          <a:ext cx="10787740" cy="861120"/>
        </a:xfrm>
        <a:prstGeom prst="roundRect">
          <a:avLst/>
        </a:prstGeom>
        <a:solidFill>
          <a:schemeClr val="accent1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noProof="0" dirty="0">
              <a:latin typeface="+mj-lt"/>
            </a:rPr>
            <a:t>A set of possible drivers of local governmental climate action</a:t>
          </a:r>
        </a:p>
      </dsp:txBody>
      <dsp:txXfrm>
        <a:off x="42036" y="1049719"/>
        <a:ext cx="10703668" cy="777048"/>
      </dsp:txXfrm>
    </dsp:sp>
    <dsp:sp modelId="{F89967D7-31A4-5F42-AEB4-0629DB610B2A}">
      <dsp:nvSpPr>
        <dsp:cNvPr id="0" name=""/>
        <dsp:cNvSpPr/>
      </dsp:nvSpPr>
      <dsp:spPr>
        <a:xfrm>
          <a:off x="0" y="1868803"/>
          <a:ext cx="10787740" cy="285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511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GB" sz="2800" kern="1200" noProof="0" dirty="0">
              <a:solidFill>
                <a:srgbClr val="00366C"/>
              </a:solidFill>
              <a:latin typeface="+mj-lt"/>
            </a:rPr>
            <a:t>National obligation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GB" sz="2800" kern="1200" noProof="0" dirty="0">
              <a:solidFill>
                <a:srgbClr val="00366C"/>
              </a:solidFill>
              <a:latin typeface="+mj-lt"/>
            </a:rPr>
            <a:t>Exposure to climate risks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GB" sz="2800" kern="1200" noProof="0" dirty="0">
              <a:solidFill>
                <a:srgbClr val="00366C"/>
              </a:solidFill>
              <a:latin typeface="+mj-lt"/>
            </a:rPr>
            <a:t>Co-benefits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GB" sz="2800" kern="1200" noProof="0" dirty="0">
              <a:solidFill>
                <a:srgbClr val="00366C"/>
              </a:solidFill>
              <a:latin typeface="+mj-lt"/>
            </a:rPr>
            <a:t>Lobby groups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GB" sz="2800" kern="1200" noProof="0" dirty="0">
              <a:solidFill>
                <a:srgbClr val="00366C"/>
              </a:solidFill>
              <a:latin typeface="+mj-lt"/>
            </a:rPr>
            <a:t>Local preferences (including political preferences)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Ø"/>
          </a:pPr>
          <a:r>
            <a:rPr lang="en-GB" sz="2800" kern="1200" noProof="0" dirty="0">
              <a:solidFill>
                <a:srgbClr val="92D050"/>
              </a:solidFill>
              <a:latin typeface="+mj-lt"/>
            </a:rPr>
            <a:t>Local green party strength</a:t>
          </a:r>
        </a:p>
      </dsp:txBody>
      <dsp:txXfrm>
        <a:off x="0" y="1868803"/>
        <a:ext cx="10787740" cy="2856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AF03BF-4BB3-6C45-A688-AD1896249780}">
      <dsp:nvSpPr>
        <dsp:cNvPr id="0" name=""/>
        <dsp:cNvSpPr/>
      </dsp:nvSpPr>
      <dsp:spPr>
        <a:xfrm>
          <a:off x="0" y="110092"/>
          <a:ext cx="3486152" cy="40774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noProof="0" dirty="0">
              <a:latin typeface="+mj-lt"/>
            </a:rPr>
            <a:t>Democratically</a:t>
          </a:r>
          <a:r>
            <a:rPr lang="en-GB" sz="1700" kern="1200" baseline="0" noProof="0" dirty="0">
              <a:latin typeface="+mj-lt"/>
            </a:rPr>
            <a:t> elected governments</a:t>
          </a:r>
        </a:p>
      </dsp:txBody>
      <dsp:txXfrm>
        <a:off x="19904" y="129996"/>
        <a:ext cx="3446344" cy="367937"/>
      </dsp:txXfrm>
    </dsp:sp>
    <dsp:sp modelId="{A9310417-641B-C348-8348-014B169B057F}">
      <dsp:nvSpPr>
        <dsp:cNvPr id="0" name=""/>
        <dsp:cNvSpPr/>
      </dsp:nvSpPr>
      <dsp:spPr>
        <a:xfrm>
          <a:off x="0" y="566797"/>
          <a:ext cx="3486152" cy="40774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noProof="0" dirty="0">
              <a:latin typeface="+mj-lt"/>
            </a:rPr>
            <a:t>Municipal self-government</a:t>
          </a:r>
        </a:p>
      </dsp:txBody>
      <dsp:txXfrm>
        <a:off x="19904" y="586701"/>
        <a:ext cx="3446344" cy="3679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10417-641B-C348-8348-014B169B057F}">
      <dsp:nvSpPr>
        <dsp:cNvPr id="0" name=""/>
        <dsp:cNvSpPr/>
      </dsp:nvSpPr>
      <dsp:spPr>
        <a:xfrm>
          <a:off x="0" y="46131"/>
          <a:ext cx="3486152" cy="40774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noProof="0" dirty="0">
              <a:latin typeface="+mj-lt"/>
            </a:rPr>
            <a:t>Self-government</a:t>
          </a:r>
        </a:p>
      </dsp:txBody>
      <dsp:txXfrm>
        <a:off x="19904" y="66035"/>
        <a:ext cx="3446344" cy="367937"/>
      </dsp:txXfrm>
    </dsp:sp>
    <dsp:sp modelId="{2EAF03BF-4BB3-6C45-A688-AD1896249780}">
      <dsp:nvSpPr>
        <dsp:cNvPr id="0" name=""/>
        <dsp:cNvSpPr/>
      </dsp:nvSpPr>
      <dsp:spPr>
        <a:xfrm>
          <a:off x="0" y="473185"/>
          <a:ext cx="3486152" cy="40774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noProof="0" dirty="0">
              <a:latin typeface="+mj-lt"/>
            </a:rPr>
            <a:t>Governing through enabling</a:t>
          </a:r>
          <a:endParaRPr lang="en-GB" sz="1700" kern="1200" baseline="0" noProof="0" dirty="0">
            <a:latin typeface="+mj-lt"/>
          </a:endParaRPr>
        </a:p>
      </dsp:txBody>
      <dsp:txXfrm>
        <a:off x="19904" y="493089"/>
        <a:ext cx="3446344" cy="3679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10417-641B-C348-8348-014B169B057F}">
      <dsp:nvSpPr>
        <dsp:cNvPr id="0" name=""/>
        <dsp:cNvSpPr/>
      </dsp:nvSpPr>
      <dsp:spPr>
        <a:xfrm>
          <a:off x="0" y="7784"/>
          <a:ext cx="3486151" cy="36718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>
              <a:latin typeface="+mj-lt"/>
            </a:rPr>
            <a:t>2.000 of &gt; 10.000 municipalities</a:t>
          </a:r>
        </a:p>
      </dsp:txBody>
      <dsp:txXfrm>
        <a:off x="17924" y="25708"/>
        <a:ext cx="3450303" cy="331337"/>
      </dsp:txXfrm>
    </dsp:sp>
    <dsp:sp modelId="{2EAF03BF-4BB3-6C45-A688-AD1896249780}">
      <dsp:nvSpPr>
        <dsp:cNvPr id="0" name=""/>
        <dsp:cNvSpPr/>
      </dsp:nvSpPr>
      <dsp:spPr>
        <a:xfrm>
          <a:off x="0" y="435450"/>
          <a:ext cx="3486151" cy="34150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>
              <a:latin typeface="+mj-lt"/>
            </a:rPr>
            <a:t>13 of 16 states</a:t>
          </a:r>
        </a:p>
      </dsp:txBody>
      <dsp:txXfrm>
        <a:off x="16671" y="452121"/>
        <a:ext cx="3452809" cy="3081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10417-641B-C348-8348-014B169B057F}">
      <dsp:nvSpPr>
        <dsp:cNvPr id="0" name=""/>
        <dsp:cNvSpPr/>
      </dsp:nvSpPr>
      <dsp:spPr>
        <a:xfrm>
          <a:off x="0" y="234803"/>
          <a:ext cx="3486152" cy="3837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>
              <a:latin typeface="+mj-lt"/>
            </a:rPr>
            <a:t>Weekly election polls (Forsa)</a:t>
          </a:r>
        </a:p>
      </dsp:txBody>
      <dsp:txXfrm>
        <a:off x="18734" y="253537"/>
        <a:ext cx="3448684" cy="346292"/>
      </dsp:txXfrm>
    </dsp:sp>
    <dsp:sp modelId="{2EAF03BF-4BB3-6C45-A688-AD1896249780}">
      <dsp:nvSpPr>
        <dsp:cNvPr id="0" name=""/>
        <dsp:cNvSpPr/>
      </dsp:nvSpPr>
      <dsp:spPr>
        <a:xfrm>
          <a:off x="0" y="664643"/>
          <a:ext cx="3486152" cy="3837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>
              <a:latin typeface="+mj-lt"/>
            </a:rPr>
            <a:t>Local council elections (official data)</a:t>
          </a:r>
        </a:p>
      </dsp:txBody>
      <dsp:txXfrm>
        <a:off x="18734" y="683377"/>
        <a:ext cx="3448684" cy="346292"/>
      </dsp:txXfrm>
    </dsp:sp>
    <dsp:sp modelId="{3F1431C9-F921-FB46-BA40-A948FE000227}">
      <dsp:nvSpPr>
        <dsp:cNvPr id="0" name=""/>
        <dsp:cNvSpPr/>
      </dsp:nvSpPr>
      <dsp:spPr>
        <a:xfrm>
          <a:off x="0" y="1094483"/>
          <a:ext cx="3486152" cy="3837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>
              <a:latin typeface="+mj-lt"/>
            </a:rPr>
            <a:t>Renewable energy installations (</a:t>
          </a:r>
          <a:r>
            <a:rPr lang="en-GB" sz="1600" kern="1200" noProof="0" dirty="0" err="1">
              <a:latin typeface="+mj-lt"/>
            </a:rPr>
            <a:t>MaStR</a:t>
          </a:r>
          <a:r>
            <a:rPr lang="en-GB" sz="1600" kern="1200" noProof="0" dirty="0">
              <a:latin typeface="+mj-lt"/>
            </a:rPr>
            <a:t>)</a:t>
          </a:r>
        </a:p>
      </dsp:txBody>
      <dsp:txXfrm>
        <a:off x="18734" y="1113217"/>
        <a:ext cx="3448684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4AAF4-B499-4982-996A-EC1E6E69F350}" type="datetimeFigureOut">
              <a:rPr lang="de-DE" smtClean="0"/>
              <a:t>22.04.24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B0018-206C-417B-B9B5-56DA805DDF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2825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 everyone.</a:t>
            </a:r>
          </a:p>
          <a:p>
            <a:endParaRPr lang="en-US" dirty="0"/>
          </a:p>
          <a:p>
            <a:r>
              <a:rPr lang="en-US" dirty="0"/>
              <a:t>My name is Peter Wieland and I work as a student assistant at the Resource Economics Group at HU Berlin while doing my Master studies there as well.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With my colleagues Konrad </a:t>
            </a:r>
            <a:r>
              <a:rPr lang="en-US" dirty="0" err="1"/>
              <a:t>Bierl</a:t>
            </a:r>
            <a:r>
              <a:rPr lang="en-US" dirty="0"/>
              <a:t>, Angelika von Dulong and Klaus </a:t>
            </a:r>
            <a:r>
              <a:rPr lang="en-US" dirty="0" err="1"/>
              <a:t>Eisenack</a:t>
            </a:r>
            <a:r>
              <a:rPr lang="en-US" dirty="0"/>
              <a:t>, I am currently working on a project on climate policies and green party performance in local elections in German municipalities.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More specifically, we study the effects of an exogenous variation in green party votes in local elections on renewable energy installation in a period from 2009 to 2016. We try to answer the question if electoral success of green parties leads to more local climate action.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work is also part of my master thesis, so I’m grateful for the opportunity to present our study here and to receive feedback.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B0018-206C-417B-B9B5-56DA805DDF2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9878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ym typeface="Wingdings" pitchFamily="2" charset="2"/>
              </a:rPr>
              <a:t>And finally, here are the first results of the first and second stage of our analysis.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As you can see, the instrument has indeed an effect on green voting, especially in West Germany.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In East Germany, the effect is weaker. We expect the reason to be different political cultures,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The second stage shows surprisingly that green party strength has a negative effect on PV installation.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B0018-206C-417B-B9B5-56DA805DDF2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386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ym typeface="Wingdings" pitchFamily="2" charset="2"/>
              </a:rPr>
              <a:t>We thought about some possible explanations for these results.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One idea was the Nixon-to-</a:t>
            </a:r>
            <a:r>
              <a:rPr lang="en-US" dirty="0" err="1">
                <a:sym typeface="Wingdings" pitchFamily="2" charset="2"/>
              </a:rPr>
              <a:t>china</a:t>
            </a:r>
            <a:r>
              <a:rPr lang="en-US" dirty="0">
                <a:sym typeface="Wingdings" pitchFamily="2" charset="2"/>
              </a:rPr>
              <a:t> paradox translated to our case.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Meaning, that green parties have such high opposition in local councils, that they are unable to implement their environmentally friendly ideas.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Other parties however, have less opposition on such issues and can implement them easier.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Another idea was that the policy focus differs between local green parties and the national green party.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For example, local green parties could have a higher focus on nature reservation instead of building wind energy farms.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Ideas from your side are certainly welcome as well!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B0018-206C-417B-B9B5-56DA805DDF2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0537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ym typeface="Wingdings" pitchFamily="2" charset="2"/>
              </a:rPr>
              <a:t>Thank you for your attention!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We are now open for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B0018-206C-417B-B9B5-56DA805DDF2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0900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ym typeface="Wingdings" pitchFamily="2" charset="2"/>
              </a:rPr>
              <a:t>First of all, a quick look at the outline of my presentation.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First, I will explain our motivation for conducting this study and the state of the art of literature regarding the topic.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Afterwards, I will quickly tell you why we focus on German municipalities specifically. 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Then, I will outline out method of choice, which is an Instrumental Variable analysis, including the Causal Graph and the data we are using.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Finally, some preliminary results are presented.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B0018-206C-417B-B9B5-56DA805DDF2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7132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ym typeface="Wingdings" pitchFamily="2" charset="2"/>
              </a:rPr>
              <a:t>So, why are we conducting this study?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Sub-national actors are increasingly acting on climate change, also on the local level. </a:t>
            </a:r>
          </a:p>
          <a:p>
            <a:r>
              <a:rPr lang="en-US" dirty="0">
                <a:sym typeface="Wingdings" pitchFamily="2" charset="2"/>
              </a:rPr>
              <a:t>For example, through mitigation and adaptation planning or by setting emission reduction targets.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This has immense importance because for example, cities are responsible for over 70% of global greenhouse gas emissions.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GHG emissions are usually considered to be a global public good from a theoretical perspective.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Therefore, we wouldn’t expect local governments to act on reducing GHG emissions, due to free riding incentives.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B0018-206C-417B-B9B5-56DA805DDF2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7367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ym typeface="Wingdings" pitchFamily="2" charset="2"/>
              </a:rPr>
              <a:t>However, local governments still do act on climate change, for example by implementing mitigation policies. 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So, we ask ourselves the question, Why?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The literature presents a set of possible drivers for local governmental climate action.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These include national obligation, high exposure to climate risks, co-benefits from policies, such as better air quality, the influence of lobby groups or local preferences including political preferences.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The last point, political preferences, is where our study connects. 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We are focusing on the strength of political parties as a determinant, more specifically on the strength of the green party.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B0018-206C-417B-B9B5-56DA805DDF2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2860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ym typeface="Wingdings" pitchFamily="2" charset="2"/>
              </a:rPr>
              <a:t>On the right side, you can see Germany’s administrative division.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We are focusing on the smallest entity here, which are municipalities.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They present an especially interesting case, since they are subject of article 28 of the German </a:t>
            </a:r>
            <a:r>
              <a:rPr lang="en-US" dirty="0" err="1">
                <a:sym typeface="Wingdings" pitchFamily="2" charset="2"/>
              </a:rPr>
              <a:t>Grundgesetz</a:t>
            </a:r>
            <a:r>
              <a:rPr lang="en-US" dirty="0">
                <a:sym typeface="Wingdings" pitchFamily="2" charset="2"/>
              </a:rPr>
              <a:t>.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They must have democratically elected governments, such as local councils, and they are supposed to self-govern in many sectors.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That gives them high climate policy competencies through several channels.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The most important channels are self governing mechanisms, so employing climate mitigation measures on themselves;</a:t>
            </a:r>
          </a:p>
          <a:p>
            <a:r>
              <a:rPr lang="en-US" dirty="0">
                <a:sym typeface="Wingdings" pitchFamily="2" charset="2"/>
              </a:rPr>
              <a:t>;and governing through enabling, so enabling other actors to take climate friendly measures.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B0018-206C-417B-B9B5-56DA805DDF2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7326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ym typeface="Wingdings" pitchFamily="2" charset="2"/>
              </a:rPr>
              <a:t>Now we come to the method we are using in our study.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In general, we are studying the effect of green political party strength, expressed by local council election results) on climate action in municipalities. 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Climate action is here operationalized as the installation of photovoltaic or wind energy systems.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However, we have some endogeneity concerns. We expect that local green votes are endogenous to voter’s general preferences and to other factors such as natural potential or economic growth.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To overcome this, we employ an instrumental variable approach where we use variations over time in support for the green party on the national level as an instrument.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For this, we use weekly national opinion polls, called the </a:t>
            </a:r>
            <a:r>
              <a:rPr lang="en-US" dirty="0" err="1">
                <a:sym typeface="Wingdings" pitchFamily="2" charset="2"/>
              </a:rPr>
              <a:t>Sonntagsfrage</a:t>
            </a:r>
            <a:r>
              <a:rPr lang="en-US" dirty="0">
                <a:sym typeface="Wingdings" pitchFamily="2" charset="2"/>
              </a:rPr>
              <a:t>.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B0018-206C-417B-B9B5-56DA805DDF2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4411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ym typeface="Wingdings" pitchFamily="2" charset="2"/>
              </a:rPr>
              <a:t>Here, you can see these poll results for the green party over time. 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We are focusing on one natural spike of green party support between 2009 and 2011 which you can see between the red dotted lines.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Here you can see a closer look at this period. The support for the Green Party wen from 10% in 2009 up to 28% in 2011.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The spike is assumed to be caused by malperformance of the national coalition of Liberals and Conservatives and to a minor part by the Fukushima disaster.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So, we can use these natural fluctuations in green party support on the national level to study exogenous variation in green votes on the local level.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B0018-206C-417B-B9B5-56DA805DDF2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4242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ym typeface="Wingdings" pitchFamily="2" charset="2"/>
              </a:rPr>
              <a:t>And here is our Causal Graph.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This is the usual graph used for instrumental variable approaches. 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On the left, we can see our instruments of election dates and national election polls. 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We assume that both only have an effect on our outcome, local climate action, if mediated by the regressor, local green voting.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On the top, you can see possible confounding factors, such as other local preferences.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By using the IV approach, we exclude them and we can study the causal effect of green party strength on local climate action.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B0018-206C-417B-B9B5-56DA805DDF2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4613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ym typeface="Wingdings" pitchFamily="2" charset="2"/>
              </a:rPr>
              <a:t>Now a quick look at our data.</a:t>
            </a:r>
          </a:p>
          <a:p>
            <a:r>
              <a:rPr lang="en-US" dirty="0">
                <a:sym typeface="Wingdings" pitchFamily="2" charset="2"/>
              </a:rPr>
              <a:t>We used three different types of data.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Weekly election polls, which we got from the survey institute Forsa.</a:t>
            </a:r>
          </a:p>
          <a:p>
            <a:r>
              <a:rPr lang="en-US" dirty="0">
                <a:sym typeface="Wingdings" pitchFamily="2" charset="2"/>
              </a:rPr>
              <a:t>Local council election results from official departments of statistics.</a:t>
            </a:r>
          </a:p>
          <a:p>
            <a:r>
              <a:rPr lang="en-US" dirty="0">
                <a:sym typeface="Wingdings" pitchFamily="2" charset="2"/>
              </a:rPr>
              <a:t>And renewable energy data from the </a:t>
            </a:r>
            <a:r>
              <a:rPr lang="en-US" dirty="0" err="1">
                <a:sym typeface="Wingdings" pitchFamily="2" charset="2"/>
              </a:rPr>
              <a:t>Marktstammdatenregister</a:t>
            </a:r>
            <a:r>
              <a:rPr lang="en-US" dirty="0">
                <a:sym typeface="Wingdings" pitchFamily="2" charset="2"/>
              </a:rPr>
              <a:t>. This is a platform, where every renewable energy system has to be registered.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Our sample no contains about 2.000 of over 10.000 German municipalities from 13 of 16 states.</a:t>
            </a:r>
          </a:p>
          <a:p>
            <a:r>
              <a:rPr lang="en-US" dirty="0">
                <a:sym typeface="Wingdings" pitchFamily="2" charset="2"/>
              </a:rPr>
              <a:t>Many municipalities are missing because no data was available or no local green party existed there.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Here are two maps showing the local election results in 2009 on the left and 2011 on the right compared to the </a:t>
            </a:r>
            <a:r>
              <a:rPr lang="en-US" dirty="0" err="1">
                <a:sym typeface="Wingdings" pitchFamily="2" charset="2"/>
              </a:rPr>
              <a:t>Bundestagswahl</a:t>
            </a:r>
            <a:r>
              <a:rPr lang="en-US" dirty="0">
                <a:sym typeface="Wingdings" pitchFamily="2" charset="2"/>
              </a:rPr>
              <a:t> in 2009. 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We see that indeed, in 2011, where the Green party was more popular on the national level also received more votes on the local level.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B0018-206C-417B-B9B5-56DA805DDF2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7068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03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80A835"/>
          </a:solidFill>
          <a:ln>
            <a:solidFill>
              <a:srgbClr val="80A8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400" spc="-50" baseline="0">
                <a:solidFill>
                  <a:srgbClr val="00336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003366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Klaus Eisenack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1489-D732-4896-A53E-DB97F645CDF5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149" y="126487"/>
            <a:ext cx="3209925" cy="100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5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Klaus Eisenack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1489-D732-4896-A53E-DB97F645CD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557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80A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Klaus Eisenack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1489-D732-4896-A53E-DB97F645CD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9707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Klaus Eisenack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1489-D732-4896-A53E-DB97F645CD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5770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80A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kern="1200" spc="-50" baseline="0" dirty="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Klaus Eisenack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1489-D732-4896-A53E-DB97F645CDF5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016" y="9525"/>
            <a:ext cx="2251075" cy="70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81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Klaus Eisenack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1489-D732-4896-A53E-DB97F645CD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9893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Klaus Eisenack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1489-D732-4896-A53E-DB97F645CD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8972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Klaus Eisenack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1489-D732-4896-A53E-DB97F645CD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33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80A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Klaus Eisenack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1489-D732-4896-A53E-DB97F645CD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0750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80A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/>
              <a:t>Klaus Eisenack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8E1489-D732-4896-A53E-DB97F645CD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101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rgbClr val="80A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Klaus Eisenack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1489-D732-4896-A53E-DB97F645CD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4184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003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rgbClr val="80A835"/>
          </a:solidFill>
          <a:ln>
            <a:solidFill>
              <a:srgbClr val="80A8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3900" y="537530"/>
            <a:ext cx="10431780" cy="6958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899" y="1371531"/>
            <a:ext cx="10787743" cy="489317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GB" noProof="0" dirty="0" err="1"/>
              <a:t>Formatvorlagen</a:t>
            </a:r>
            <a:r>
              <a:rPr lang="en-GB" noProof="0" dirty="0"/>
              <a:t> des </a:t>
            </a:r>
            <a:r>
              <a:rPr lang="en-GB" noProof="0" dirty="0" err="1"/>
              <a:t>Textmasters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15" y="6459784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de-DE"/>
              <a:t>Klaus Eisenack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9617" y="6459784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28E1489-D732-4896-A53E-DB97F645CDF5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716456" y="1253003"/>
            <a:ext cx="10800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016" y="9525"/>
            <a:ext cx="2251075" cy="70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20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 spc="-50" baseline="0">
          <a:solidFill>
            <a:srgbClr val="0033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rgbClr val="003366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680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3366"/>
        </a:buClr>
        <a:buFont typeface="Symbol" panose="05050102010706020507" pitchFamily="18" charset="2"/>
        <a:buChar char="-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image" Target="file:////Users/peterwieland/Library/Group%20Containers/UBF8T346G9.ms/WebArchiveCopyPasteTempFiles/com.microsoft.Word/800px-Administrative_divisions_of_Germany.svg.pn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diagramDrawing" Target="../diagrams/drawing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11" Type="http://schemas.openxmlformats.org/officeDocument/2006/relationships/diagramQuickStyle" Target="../diagrams/quickStyle6.xml"/><Relationship Id="rId5" Type="http://schemas.openxmlformats.org/officeDocument/2006/relationships/diagramQuickStyle" Target="../diagrams/quickStyle5.xml"/><Relationship Id="rId10" Type="http://schemas.openxmlformats.org/officeDocument/2006/relationships/diagramLayout" Target="../diagrams/layout6.xml"/><Relationship Id="rId4" Type="http://schemas.openxmlformats.org/officeDocument/2006/relationships/diagramLayout" Target="../diagrams/layout5.xml"/><Relationship Id="rId9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6BB3DDFC-8367-1E42-A013-7348D252A6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GB" sz="2000" dirty="0">
                <a:solidFill>
                  <a:srgbClr val="00376C"/>
                </a:solidFill>
              </a:rPr>
              <a:t>Konrad </a:t>
            </a:r>
            <a:r>
              <a:rPr lang="en-GB" sz="2000" dirty="0" err="1">
                <a:solidFill>
                  <a:srgbClr val="00376C"/>
                </a:solidFill>
              </a:rPr>
              <a:t>Bierl</a:t>
            </a:r>
            <a:r>
              <a:rPr lang="en-GB" sz="2000" dirty="0">
                <a:solidFill>
                  <a:srgbClr val="00376C"/>
                </a:solidFill>
              </a:rPr>
              <a:t>, Angelika von </a:t>
            </a:r>
            <a:r>
              <a:rPr lang="en-GB" sz="2000" dirty="0" err="1">
                <a:solidFill>
                  <a:srgbClr val="00376C"/>
                </a:solidFill>
              </a:rPr>
              <a:t>dulong</a:t>
            </a:r>
            <a:r>
              <a:rPr lang="en-GB" sz="2000" dirty="0">
                <a:solidFill>
                  <a:srgbClr val="00376C"/>
                </a:solidFill>
              </a:rPr>
              <a:t>, </a:t>
            </a:r>
            <a:r>
              <a:rPr lang="en-GB" sz="2000" dirty="0">
                <a:solidFill>
                  <a:srgbClr val="92D050"/>
                </a:solidFill>
              </a:rPr>
              <a:t>peter Wieland</a:t>
            </a:r>
            <a:r>
              <a:rPr lang="en-GB" sz="2000" dirty="0">
                <a:solidFill>
                  <a:srgbClr val="00376C"/>
                </a:solidFill>
              </a:rPr>
              <a:t>, Klaus </a:t>
            </a:r>
            <a:r>
              <a:rPr lang="en-GB" sz="2000" dirty="0" err="1">
                <a:solidFill>
                  <a:srgbClr val="00376C"/>
                </a:solidFill>
              </a:rPr>
              <a:t>eisenack</a:t>
            </a:r>
            <a:endParaRPr lang="en-GB" sz="2000" dirty="0">
              <a:solidFill>
                <a:srgbClr val="00376C"/>
              </a:solidFill>
            </a:endParaRPr>
          </a:p>
          <a:p>
            <a:pPr algn="ctr"/>
            <a:r>
              <a:rPr lang="en-GB" dirty="0"/>
              <a:t>Humboldt-Universität </a:t>
            </a:r>
            <a:r>
              <a:rPr lang="en-GB" dirty="0" err="1"/>
              <a:t>zu</a:t>
            </a:r>
            <a:r>
              <a:rPr lang="en-GB" dirty="0"/>
              <a:t> Berlin</a:t>
            </a:r>
          </a:p>
          <a:p>
            <a:pPr algn="ctr"/>
            <a:r>
              <a:rPr lang="en-GB" sz="1500" dirty="0"/>
              <a:t>Causal Graphs Workshop, April 23</a:t>
            </a:r>
            <a:r>
              <a:rPr lang="en-GB" sz="1500" baseline="30000" dirty="0"/>
              <a:t>rd</a:t>
            </a:r>
            <a:r>
              <a:rPr lang="en-GB" sz="1500" dirty="0"/>
              <a:t>, 2024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0CB539C6-CAAD-E86B-109F-307E8B22098B}"/>
              </a:ext>
            </a:extLst>
          </p:cNvPr>
          <p:cNvSpPr txBox="1">
            <a:spLocks/>
          </p:cNvSpPr>
          <p:nvPr/>
        </p:nvSpPr>
        <p:spPr>
          <a:xfrm>
            <a:off x="1604911" y="2176749"/>
            <a:ext cx="9048680" cy="1629383"/>
          </a:xfrm>
          <a:prstGeom prst="rect">
            <a:avLst/>
          </a:prstGeom>
          <a:ln w="12700">
            <a:solidFill>
              <a:srgbClr val="00366C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50" baseline="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rgbClr val="92D050"/>
                </a:solidFill>
                <a:effectLst/>
              </a:rPr>
              <a:t>Climate Policies and Green Party Performance in Local</a:t>
            </a:r>
            <a:r>
              <a:rPr lang="en-GB" dirty="0">
                <a:solidFill>
                  <a:srgbClr val="92D050"/>
                </a:solidFill>
              </a:rPr>
              <a:t> </a:t>
            </a:r>
            <a:r>
              <a:rPr lang="en-GB" dirty="0">
                <a:solidFill>
                  <a:srgbClr val="92D050"/>
                </a:solidFill>
                <a:effectLst/>
              </a:rPr>
              <a:t>Elections</a:t>
            </a:r>
          </a:p>
        </p:txBody>
      </p:sp>
    </p:spTree>
    <p:extLst>
      <p:ext uri="{BB962C8B-B14F-4D97-AF65-F5344CB8AC3E}">
        <p14:creationId xmlns:p14="http://schemas.microsoft.com/office/powerpoint/2010/main" val="28866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5397E-0DA8-CC8E-EF1C-6AB6D2096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528103"/>
            <a:ext cx="3702326" cy="695845"/>
          </a:xfrm>
          <a:solidFill>
            <a:schemeClr val="accent6">
              <a:lumMod val="75000"/>
              <a:alpha val="27843"/>
            </a:schemeClr>
          </a:solidFill>
        </p:spPr>
        <p:txBody>
          <a:bodyPr/>
          <a:lstStyle/>
          <a:p>
            <a:r>
              <a:rPr lang="en-US" dirty="0"/>
              <a:t>Preliminary 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53581-083C-426B-47F6-E3B2FEAE8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Peter Wieland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76E6A-4221-F3BC-058A-4B048C74F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1489-D732-4896-A53E-DB97F645CDF5}" type="slidenum">
              <a:rPr lang="de-DE" smtClean="0"/>
              <a:t>10</a:t>
            </a:fld>
            <a:endParaRPr lang="de-D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75B361F-9C46-8962-6D40-37F66FFCA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de-DE" dirty="0" err="1"/>
              <a:t>Causal</a:t>
            </a:r>
            <a:r>
              <a:rPr lang="de-DE" dirty="0"/>
              <a:t> </a:t>
            </a:r>
            <a:r>
              <a:rPr lang="de-DE" dirty="0" err="1"/>
              <a:t>graphs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5C886D4-B594-EC6B-D065-71F03E201E8E}"/>
              </a:ext>
            </a:extLst>
          </p:cNvPr>
          <p:cNvSpPr txBox="1"/>
          <p:nvPr/>
        </p:nvSpPr>
        <p:spPr>
          <a:xfrm>
            <a:off x="723900" y="1537252"/>
            <a:ext cx="10431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40819E6-C4A4-04E0-D5CC-B7F426FE09A0}"/>
              </a:ext>
            </a:extLst>
          </p:cNvPr>
          <p:cNvSpPr txBox="1"/>
          <p:nvPr/>
        </p:nvSpPr>
        <p:spPr>
          <a:xfrm>
            <a:off x="723899" y="1537251"/>
            <a:ext cx="1794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366C"/>
                </a:solidFill>
                <a:latin typeface="+mj-lt"/>
              </a:rPr>
              <a:t>First Stage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1C45D90-8347-5F17-87B3-C0E2CF274B54}"/>
              </a:ext>
            </a:extLst>
          </p:cNvPr>
          <p:cNvSpPr txBox="1"/>
          <p:nvPr/>
        </p:nvSpPr>
        <p:spPr>
          <a:xfrm>
            <a:off x="5939789" y="1537251"/>
            <a:ext cx="328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366C"/>
                </a:solidFill>
                <a:latin typeface="+mj-lt"/>
              </a:rPr>
              <a:t>Second Stage (PV only)</a:t>
            </a:r>
          </a:p>
        </p:txBody>
      </p:sp>
      <p:pic>
        <p:nvPicPr>
          <p:cNvPr id="10" name="Grafik 9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C777F8E7-69CB-7D6D-584A-5E0F22836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70" y="1998916"/>
            <a:ext cx="4948031" cy="3872681"/>
          </a:xfrm>
          <a:prstGeom prst="rect">
            <a:avLst/>
          </a:prstGeom>
        </p:spPr>
      </p:pic>
      <p:pic>
        <p:nvPicPr>
          <p:cNvPr id="12" name="Grafik 11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7D1F3E4C-E1CE-2994-1801-4DC330B436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8"/>
          <a:stretch/>
        </p:blipFill>
        <p:spPr>
          <a:xfrm rot="5400000">
            <a:off x="6213316" y="1817024"/>
            <a:ext cx="4163348" cy="4533986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7D20008A-BF56-4234-A607-E6179E43469C}"/>
              </a:ext>
            </a:extLst>
          </p:cNvPr>
          <p:cNvSpPr/>
          <p:nvPr/>
        </p:nvSpPr>
        <p:spPr>
          <a:xfrm>
            <a:off x="7784432" y="3137836"/>
            <a:ext cx="998622" cy="447575"/>
          </a:xfrm>
          <a:prstGeom prst="ellipse">
            <a:avLst/>
          </a:prstGeom>
          <a:solidFill>
            <a:srgbClr val="000000">
              <a:alpha val="5000"/>
            </a:srgbClr>
          </a:solidFill>
          <a:ln w="180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fr-FR">
              <a:solidFill>
                <a:srgbClr val="FF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D31FAD4-8826-6889-CC7E-1E5CC03EBC6B}"/>
              </a:ext>
            </a:extLst>
          </p:cNvPr>
          <p:cNvSpPr/>
          <p:nvPr/>
        </p:nvSpPr>
        <p:spPr>
          <a:xfrm>
            <a:off x="9651569" y="3137836"/>
            <a:ext cx="910414" cy="447575"/>
          </a:xfrm>
          <a:prstGeom prst="ellipse">
            <a:avLst/>
          </a:prstGeom>
          <a:solidFill>
            <a:srgbClr val="000000">
              <a:alpha val="5000"/>
            </a:srgbClr>
          </a:solidFill>
          <a:ln w="180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fr-FR">
              <a:solidFill>
                <a:srgbClr val="FF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0C7A5D4-3103-5AA0-9CC0-0B84C95A1E90}"/>
              </a:ext>
            </a:extLst>
          </p:cNvPr>
          <p:cNvSpPr/>
          <p:nvPr/>
        </p:nvSpPr>
        <p:spPr>
          <a:xfrm>
            <a:off x="4163439" y="3201066"/>
            <a:ext cx="836578" cy="384345"/>
          </a:xfrm>
          <a:prstGeom prst="ellipse">
            <a:avLst/>
          </a:prstGeom>
          <a:solidFill>
            <a:srgbClr val="000000">
              <a:alpha val="5000"/>
            </a:srgbClr>
          </a:solidFill>
          <a:ln w="180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fr-FR">
              <a:solidFill>
                <a:srgbClr val="FF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8B0E8BF-FBF5-D44D-B61F-A2EDF355E2F4}"/>
              </a:ext>
            </a:extLst>
          </p:cNvPr>
          <p:cNvSpPr/>
          <p:nvPr/>
        </p:nvSpPr>
        <p:spPr>
          <a:xfrm>
            <a:off x="4163439" y="3991011"/>
            <a:ext cx="836578" cy="384345"/>
          </a:xfrm>
          <a:prstGeom prst="ellipse">
            <a:avLst/>
          </a:prstGeom>
          <a:solidFill>
            <a:srgbClr val="000000">
              <a:alpha val="5000"/>
            </a:srgbClr>
          </a:solidFill>
          <a:ln w="180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552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5397E-0DA8-CC8E-EF1C-6AB6D2096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528103"/>
            <a:ext cx="3702326" cy="695845"/>
          </a:xfrm>
          <a:solidFill>
            <a:schemeClr val="accent6">
              <a:lumMod val="75000"/>
              <a:alpha val="27843"/>
            </a:schemeClr>
          </a:solidFill>
        </p:spPr>
        <p:txBody>
          <a:bodyPr/>
          <a:lstStyle/>
          <a:p>
            <a:r>
              <a:rPr lang="en-US" dirty="0"/>
              <a:t>Preliminary 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53581-083C-426B-47F6-E3B2FEAE8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Peter Wieland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76E6A-4221-F3BC-058A-4B048C74F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1489-D732-4896-A53E-DB97F645CDF5}" type="slidenum">
              <a:rPr lang="de-DE" smtClean="0"/>
              <a:t>11</a:t>
            </a:fld>
            <a:endParaRPr lang="de-D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75B361F-9C46-8962-6D40-37F66FFCA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de-DE" dirty="0" err="1"/>
              <a:t>Causal</a:t>
            </a:r>
            <a:r>
              <a:rPr lang="de-DE" dirty="0"/>
              <a:t> </a:t>
            </a:r>
            <a:r>
              <a:rPr lang="de-DE" dirty="0" err="1"/>
              <a:t>graphs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5C886D4-B594-EC6B-D065-71F03E201E8E}"/>
              </a:ext>
            </a:extLst>
          </p:cNvPr>
          <p:cNvSpPr txBox="1"/>
          <p:nvPr/>
        </p:nvSpPr>
        <p:spPr>
          <a:xfrm>
            <a:off x="723900" y="1537252"/>
            <a:ext cx="10431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054B72E-47F8-118C-25AC-7674F66D740E}"/>
              </a:ext>
            </a:extLst>
          </p:cNvPr>
          <p:cNvSpPr txBox="1"/>
          <p:nvPr/>
        </p:nvSpPr>
        <p:spPr>
          <a:xfrm>
            <a:off x="723900" y="2113496"/>
            <a:ext cx="104317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366C"/>
                </a:solidFill>
                <a:latin typeface="+mj-lt"/>
              </a:rPr>
              <a:t>Nixon-to-China paradox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366C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366C"/>
                </a:solidFill>
                <a:latin typeface="+mj-lt"/>
              </a:rPr>
              <a:t>Difference in focus between local and national Green Party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366C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366C"/>
                </a:solidFill>
                <a:latin typeface="+mj-lt"/>
              </a:rPr>
              <a:t>Ideas?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BE164B1-1874-093E-BD0B-4CE9B8614564}"/>
              </a:ext>
            </a:extLst>
          </p:cNvPr>
          <p:cNvSpPr txBox="1"/>
          <p:nvPr/>
        </p:nvSpPr>
        <p:spPr>
          <a:xfrm>
            <a:off x="723900" y="1548375"/>
            <a:ext cx="278778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366C"/>
                </a:solidFill>
                <a:latin typeface="+mj-lt"/>
              </a:rPr>
              <a:t>Possible explanations</a:t>
            </a:r>
          </a:p>
        </p:txBody>
      </p:sp>
    </p:spTree>
    <p:extLst>
      <p:ext uri="{BB962C8B-B14F-4D97-AF65-F5344CB8AC3E}">
        <p14:creationId xmlns:p14="http://schemas.microsoft.com/office/powerpoint/2010/main" val="2664886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53581-083C-426B-47F6-E3B2FEAE8E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15" y="6459784"/>
            <a:ext cx="247227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Peter Wieland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75B361F-9C46-8962-6D40-37F66FFCA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Causal graphs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76E6A-4221-F3BC-058A-4B048C74F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99617" y="6459784"/>
            <a:ext cx="131202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28E1489-D732-4896-A53E-DB97F645CDF5}" type="slidenum">
              <a:rPr lang="de-DE" smtClean="0"/>
              <a:pPr>
                <a:spcAft>
                  <a:spcPts val="600"/>
                </a:spcAft>
              </a:pPr>
              <a:t>12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5C886D4-B594-EC6B-D065-71F03E201E8E}"/>
              </a:ext>
            </a:extLst>
          </p:cNvPr>
          <p:cNvSpPr txBox="1"/>
          <p:nvPr/>
        </p:nvSpPr>
        <p:spPr>
          <a:xfrm>
            <a:off x="723900" y="1537252"/>
            <a:ext cx="10431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/>
              <a:t>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D5DFD2B-BDC0-D727-FD28-F96550EEE566}"/>
              </a:ext>
            </a:extLst>
          </p:cNvPr>
          <p:cNvSpPr txBox="1"/>
          <p:nvPr/>
        </p:nvSpPr>
        <p:spPr>
          <a:xfrm>
            <a:off x="1219024" y="2274838"/>
            <a:ext cx="975395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dirty="0">
                <a:solidFill>
                  <a:srgbClr val="00366C"/>
                </a:solidFill>
                <a:latin typeface="+mj-lt"/>
              </a:rPr>
              <a:t>Thank you very much for listening!</a:t>
            </a:r>
          </a:p>
          <a:p>
            <a:pPr algn="ctr"/>
            <a:endParaRPr lang="en-GB" sz="5400" dirty="0">
              <a:solidFill>
                <a:srgbClr val="00366C"/>
              </a:solidFill>
              <a:latin typeface="+mj-lt"/>
            </a:endParaRPr>
          </a:p>
          <a:p>
            <a:pPr algn="ctr"/>
            <a:r>
              <a:rPr lang="en-GB" sz="3200" dirty="0">
                <a:solidFill>
                  <a:srgbClr val="00366C"/>
                </a:solidFill>
                <a:latin typeface="+mj-lt"/>
              </a:rPr>
              <a:t>Questions?</a:t>
            </a:r>
          </a:p>
        </p:txBody>
      </p:sp>
      <p:pic>
        <p:nvPicPr>
          <p:cNvPr id="15" name="Grafik 14" descr="Ein Bild, das Schrift, Logo, Kreis, Grafiken enthält.&#10;&#10;Automatisch generierte Beschreibung">
            <a:extLst>
              <a:ext uri="{FF2B5EF4-FFF2-40B4-BE49-F238E27FC236}">
                <a16:creationId xmlns:a16="http://schemas.microsoft.com/office/drawing/2014/main" id="{2032CAEC-4EC9-7524-2029-0642FE53A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833" y="0"/>
            <a:ext cx="2519167" cy="89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00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5397E-0DA8-CC8E-EF1C-6AB6D2096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528103"/>
            <a:ext cx="1608483" cy="695845"/>
          </a:xfrm>
          <a:solidFill>
            <a:schemeClr val="accent6">
              <a:lumMod val="75000"/>
              <a:alpha val="27843"/>
            </a:schemeClr>
          </a:solidFill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53581-083C-426B-47F6-E3B2FEAE8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Peter Wieland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76E6A-4221-F3BC-058A-4B048C74F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1489-D732-4896-A53E-DB97F645CDF5}" type="slidenum">
              <a:rPr lang="de-DE" smtClean="0"/>
              <a:t>2</a:t>
            </a:fld>
            <a:endParaRPr lang="de-D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75B361F-9C46-8962-6D40-37F66FFCA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de-DE" dirty="0" err="1"/>
              <a:t>Causal</a:t>
            </a:r>
            <a:r>
              <a:rPr lang="de-DE" dirty="0"/>
              <a:t> </a:t>
            </a:r>
            <a:r>
              <a:rPr lang="de-DE" dirty="0" err="1"/>
              <a:t>graphs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7ECD795-21AA-CFD4-576A-6AB3E8C5A46A}"/>
              </a:ext>
            </a:extLst>
          </p:cNvPr>
          <p:cNvSpPr txBox="1"/>
          <p:nvPr/>
        </p:nvSpPr>
        <p:spPr>
          <a:xfrm>
            <a:off x="626623" y="1443841"/>
            <a:ext cx="104317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800" dirty="0">
                <a:solidFill>
                  <a:srgbClr val="00366C"/>
                </a:solidFill>
                <a:latin typeface="+mj-lt"/>
              </a:rPr>
              <a:t>Motivation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>
                <a:solidFill>
                  <a:srgbClr val="00366C"/>
                </a:solidFill>
                <a:latin typeface="+mj-lt"/>
              </a:rPr>
              <a:t>State of the Art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>
                <a:solidFill>
                  <a:srgbClr val="00366C"/>
                </a:solidFill>
                <a:latin typeface="+mj-lt"/>
              </a:rPr>
              <a:t>The Case of German Municipalities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>
                <a:solidFill>
                  <a:srgbClr val="00366C"/>
                </a:solidFill>
                <a:latin typeface="+mj-lt"/>
              </a:rPr>
              <a:t>Method</a:t>
            </a:r>
          </a:p>
          <a:p>
            <a:pPr lvl="1"/>
            <a:r>
              <a:rPr lang="en-GB" sz="2800" dirty="0">
                <a:solidFill>
                  <a:srgbClr val="00366C"/>
                </a:solidFill>
                <a:latin typeface="+mj-lt"/>
              </a:rPr>
              <a:t>4.1 IV Analysis</a:t>
            </a:r>
          </a:p>
          <a:p>
            <a:pPr lvl="1"/>
            <a:r>
              <a:rPr lang="en-GB" sz="2800" dirty="0">
                <a:solidFill>
                  <a:srgbClr val="00366C"/>
                </a:solidFill>
                <a:latin typeface="+mj-lt"/>
              </a:rPr>
              <a:t>4.2 Causal Graph</a:t>
            </a:r>
          </a:p>
          <a:p>
            <a:pPr lvl="1"/>
            <a:r>
              <a:rPr lang="en-GB" sz="2800" dirty="0">
                <a:solidFill>
                  <a:srgbClr val="00366C"/>
                </a:solidFill>
                <a:latin typeface="+mj-lt"/>
              </a:rPr>
              <a:t>4.3 Data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>
                <a:solidFill>
                  <a:srgbClr val="00366C"/>
                </a:solidFill>
                <a:latin typeface="+mj-lt"/>
              </a:rPr>
              <a:t>Preliminary results</a:t>
            </a:r>
          </a:p>
        </p:txBody>
      </p:sp>
    </p:spTree>
    <p:extLst>
      <p:ext uri="{BB962C8B-B14F-4D97-AF65-F5344CB8AC3E}">
        <p14:creationId xmlns:p14="http://schemas.microsoft.com/office/powerpoint/2010/main" val="2375842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5397E-0DA8-CC8E-EF1C-6AB6D2096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528103"/>
            <a:ext cx="2151822" cy="695845"/>
          </a:xfrm>
          <a:solidFill>
            <a:schemeClr val="accent6">
              <a:lumMod val="75000"/>
              <a:alpha val="27843"/>
            </a:schemeClr>
          </a:solidFill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53581-083C-426B-47F6-E3B2FEAE8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Peter Wieland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76E6A-4221-F3BC-058A-4B048C74F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1489-D732-4896-A53E-DB97F645CDF5}" type="slidenum">
              <a:rPr lang="de-DE" smtClean="0"/>
              <a:t>3</a:t>
            </a:fld>
            <a:endParaRPr lang="de-D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75B361F-9C46-8962-6D40-37F66FFCA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de-DE" dirty="0" err="1"/>
              <a:t>Causal</a:t>
            </a:r>
            <a:r>
              <a:rPr lang="de-DE" dirty="0"/>
              <a:t> </a:t>
            </a:r>
            <a:r>
              <a:rPr lang="de-DE" dirty="0" err="1"/>
              <a:t>graphs</a:t>
            </a:r>
            <a:endParaRPr lang="de-DE" dirty="0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C3C83627-A93A-5601-5F3F-47C7EBD8D5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381365"/>
              </p:ext>
            </p:extLst>
          </p:nvPr>
        </p:nvGraphicFramePr>
        <p:xfrm>
          <a:off x="723900" y="1537252"/>
          <a:ext cx="10787742" cy="3794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7072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5397E-0DA8-CC8E-EF1C-6AB6D2096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528103"/>
            <a:ext cx="2962284" cy="695845"/>
          </a:xfrm>
          <a:solidFill>
            <a:schemeClr val="accent6">
              <a:lumMod val="75000"/>
              <a:alpha val="27843"/>
            </a:schemeClr>
          </a:solidFill>
        </p:spPr>
        <p:txBody>
          <a:bodyPr/>
          <a:lstStyle/>
          <a:p>
            <a:r>
              <a:rPr lang="en-US" dirty="0"/>
              <a:t>State of the Art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53581-083C-426B-47F6-E3B2FEAE8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Peter Wieland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76E6A-4221-F3BC-058A-4B048C74F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1489-D732-4896-A53E-DB97F645CDF5}" type="slidenum">
              <a:rPr lang="de-DE" smtClean="0"/>
              <a:t>4</a:t>
            </a:fld>
            <a:endParaRPr lang="de-D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75B361F-9C46-8962-6D40-37F66FFCA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de-DE" dirty="0" err="1"/>
              <a:t>Causal</a:t>
            </a:r>
            <a:r>
              <a:rPr lang="de-DE" dirty="0"/>
              <a:t> </a:t>
            </a:r>
            <a:r>
              <a:rPr lang="de-DE" dirty="0" err="1"/>
              <a:t>graphs</a:t>
            </a:r>
            <a:endParaRPr lang="de-DE" dirty="0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0C28C87F-28C4-3FA9-6DE6-A1EFEA6A06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0868714"/>
              </p:ext>
            </p:extLst>
          </p:nvPr>
        </p:nvGraphicFramePr>
        <p:xfrm>
          <a:off x="723902" y="1383017"/>
          <a:ext cx="10787740" cy="4739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0737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5397E-0DA8-CC8E-EF1C-6AB6D2096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The Case of German Municipalities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486C395-88A5-D40C-45AC-09ABF0D568AB}"/>
              </a:ext>
            </a:extLst>
          </p:cNvPr>
          <p:cNvSpPr txBox="1"/>
          <p:nvPr/>
        </p:nvSpPr>
        <p:spPr>
          <a:xfrm>
            <a:off x="457200" y="2926080"/>
            <a:ext cx="3200400" cy="3379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3366"/>
              </a:buClr>
              <a:buSzPct val="100000"/>
            </a:pPr>
            <a:endParaRPr lang="de-DE" sz="20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76E6A-4221-F3BC-058A-4B048C74F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99617" y="6459784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28E1489-D732-4896-A53E-DB97F645CDF5}" type="slidenum">
              <a:rPr lang="de-DE" smtClean="0"/>
              <a:pPr>
                <a:spcAft>
                  <a:spcPts val="600"/>
                </a:spcAft>
              </a:pPr>
              <a:t>5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98D7CCE-079B-D659-D1C4-E019EF08D931}"/>
              </a:ext>
            </a:extLst>
          </p:cNvPr>
          <p:cNvSpPr txBox="1"/>
          <p:nvPr/>
        </p:nvSpPr>
        <p:spPr>
          <a:xfrm>
            <a:off x="194553" y="2958918"/>
            <a:ext cx="3317132" cy="3375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3366"/>
              </a:buClr>
              <a:buSzPct val="100000"/>
            </a:pPr>
            <a:r>
              <a:rPr lang="en-GB" sz="2000" kern="120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t>Article 28 </a:t>
            </a:r>
            <a:r>
              <a:rPr lang="en-GB" sz="2000" i="1" kern="1200" dirty="0" err="1">
                <a:solidFill>
                  <a:srgbClr val="FFFFFF"/>
                </a:solidFill>
                <a:latin typeface="+mj-lt"/>
                <a:ea typeface="+mn-ea"/>
                <a:cs typeface="+mn-cs"/>
              </a:rPr>
              <a:t>Grundgesetz</a:t>
            </a:r>
            <a:endParaRPr lang="en-GB" sz="2000" i="1" kern="1200" dirty="0">
              <a:solidFill>
                <a:srgbClr val="FFFFFF"/>
              </a:solidFill>
              <a:latin typeface="+mj-lt"/>
              <a:ea typeface="+mn-ea"/>
              <a:cs typeface="+mn-cs"/>
            </a:endParaRP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28845F8F-32A0-D157-978B-C71B60A2AE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1040030"/>
              </p:ext>
            </p:extLst>
          </p:nvPr>
        </p:nvGraphicFramePr>
        <p:xfrm>
          <a:off x="241366" y="3299419"/>
          <a:ext cx="3486152" cy="1084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9F2FB5CB-DCFA-E268-7717-9FB6E3227F6B}"/>
              </a:ext>
            </a:extLst>
          </p:cNvPr>
          <p:cNvSpPr txBox="1"/>
          <p:nvPr/>
        </p:nvSpPr>
        <p:spPr>
          <a:xfrm>
            <a:off x="194553" y="4400313"/>
            <a:ext cx="3054485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3366"/>
              </a:buClr>
              <a:buSzPct val="100000"/>
            </a:pPr>
            <a:r>
              <a:rPr lang="en-GB" sz="1800" kern="120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t>Climate policy competencies</a:t>
            </a:r>
            <a:endParaRPr lang="en-GB" sz="1800" i="1" kern="1200" dirty="0">
              <a:solidFill>
                <a:srgbClr val="FFFFFF"/>
              </a:solidFill>
              <a:latin typeface="+mj-lt"/>
              <a:ea typeface="+mn-ea"/>
              <a:cs typeface="+mn-cs"/>
            </a:endParaRPr>
          </a:p>
        </p:txBody>
      </p:sp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B6FFEA32-F1DE-4D98-1DE5-4B1EDA5145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5008309"/>
              </p:ext>
            </p:extLst>
          </p:nvPr>
        </p:nvGraphicFramePr>
        <p:xfrm>
          <a:off x="241366" y="4799766"/>
          <a:ext cx="3486152" cy="897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Rectangle 6">
            <a:extLst>
              <a:ext uri="{FF2B5EF4-FFF2-40B4-BE49-F238E27FC236}">
                <a16:creationId xmlns:a16="http://schemas.microsoft.com/office/drawing/2014/main" id="{8549D20C-3613-CB36-A491-F6095DC696A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817436" y="2466650"/>
            <a:ext cx="1425980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29" name="Grafik 1" descr="Ein Bild, das Screenshot, Dreieck, Reihe enthält.&#10;&#10;Automatisch generierte Beschreibung">
            <a:extLst>
              <a:ext uri="{FF2B5EF4-FFF2-40B4-BE49-F238E27FC236}">
                <a16:creationId xmlns:a16="http://schemas.microsoft.com/office/drawing/2014/main" id="{D8900806-9797-D519-C0DF-8C4CA806A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332" y="1680650"/>
            <a:ext cx="7200468" cy="360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DAB992C9-7FE4-40C7-EC4F-02255ADDC169}"/>
              </a:ext>
            </a:extLst>
          </p:cNvPr>
          <p:cNvSpPr txBox="1"/>
          <p:nvPr/>
        </p:nvSpPr>
        <p:spPr>
          <a:xfrm>
            <a:off x="4534332" y="5280884"/>
            <a:ext cx="32079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 err="1">
                <a:solidFill>
                  <a:schemeClr val="bg1">
                    <a:lumMod val="75000"/>
                  </a:schemeClr>
                </a:solidFill>
                <a:latin typeface="+mj-lt"/>
              </a:rPr>
              <a:t>Germany‘s</a:t>
            </a:r>
            <a:r>
              <a:rPr lang="de-DE" sz="9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 Administrative Division (Source: </a:t>
            </a:r>
            <a:r>
              <a:rPr lang="de-DE" sz="900" dirty="0" err="1">
                <a:solidFill>
                  <a:schemeClr val="bg1">
                    <a:lumMod val="75000"/>
                  </a:schemeClr>
                </a:solidFill>
                <a:latin typeface="+mj-lt"/>
              </a:rPr>
              <a:t>Wikiepdia</a:t>
            </a:r>
            <a:r>
              <a:rPr lang="de-DE" sz="9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 Commons)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1F9C3B1-2C09-A0D5-E580-91A1BADFBCE5}"/>
              </a:ext>
            </a:extLst>
          </p:cNvPr>
          <p:cNvSpPr/>
          <p:nvPr/>
        </p:nvSpPr>
        <p:spPr>
          <a:xfrm>
            <a:off x="6845644" y="4497859"/>
            <a:ext cx="1161534" cy="429929"/>
          </a:xfrm>
          <a:prstGeom prst="ellipse">
            <a:avLst/>
          </a:prstGeom>
          <a:solidFill>
            <a:srgbClr val="000000">
              <a:alpha val="5000"/>
            </a:srgbClr>
          </a:solidFill>
          <a:ln w="180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fr-FR">
              <a:solidFill>
                <a:srgbClr val="FF000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2CB2229-3806-55BB-D3EB-E09324C6516C}"/>
              </a:ext>
            </a:extLst>
          </p:cNvPr>
          <p:cNvSpPr txBox="1"/>
          <p:nvPr/>
        </p:nvSpPr>
        <p:spPr>
          <a:xfrm>
            <a:off x="241366" y="5742898"/>
            <a:ext cx="280851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 err="1">
                <a:solidFill>
                  <a:schemeClr val="bg1"/>
                </a:solidFill>
                <a:effectLst/>
                <a:latin typeface="+mj-lt"/>
                <a:ea typeface="Aptos" panose="020B0004020202020204" pitchFamily="34" charset="0"/>
              </a:rPr>
              <a:t>Bulkeley</a:t>
            </a:r>
            <a:r>
              <a:rPr lang="en-GB" sz="1050" dirty="0">
                <a:solidFill>
                  <a:schemeClr val="bg1"/>
                </a:solidFill>
                <a:effectLst/>
                <a:latin typeface="+mj-lt"/>
                <a:ea typeface="Aptos" panose="020B0004020202020204" pitchFamily="34" charset="0"/>
              </a:rPr>
              <a:t> and Kern (2006) </a:t>
            </a:r>
            <a:endParaRPr lang="de-DE" sz="105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927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8" grpId="0">
        <p:bldAsOne/>
      </p:bldGraphic>
      <p:bldP spid="11" grpId="0"/>
      <p:bldGraphic spid="1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5397E-0DA8-CC8E-EF1C-6AB6D2096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528103"/>
            <a:ext cx="7253909" cy="695845"/>
          </a:xfrm>
          <a:solidFill>
            <a:schemeClr val="accent6">
              <a:lumMod val="75000"/>
              <a:alpha val="27843"/>
            </a:schemeClr>
          </a:solidFill>
        </p:spPr>
        <p:txBody>
          <a:bodyPr/>
          <a:lstStyle/>
          <a:p>
            <a:r>
              <a:rPr lang="en-US" dirty="0"/>
              <a:t>Method: Instrumental Variable Analysis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53581-083C-426B-47F6-E3B2FEAE8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Peter Wieland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76E6A-4221-F3BC-058A-4B048C74F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1489-D732-4896-A53E-DB97F645CDF5}" type="slidenum">
              <a:rPr lang="de-DE" smtClean="0"/>
              <a:t>6</a:t>
            </a:fld>
            <a:endParaRPr lang="de-D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75B361F-9C46-8962-6D40-37F66FFCA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de-DE" dirty="0" err="1"/>
              <a:t>Causal</a:t>
            </a:r>
            <a:r>
              <a:rPr lang="de-DE" dirty="0"/>
              <a:t> </a:t>
            </a:r>
            <a:r>
              <a:rPr lang="de-DE" dirty="0" err="1"/>
              <a:t>graphs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5C886D4-B594-EC6B-D065-71F03E201E8E}"/>
              </a:ext>
            </a:extLst>
          </p:cNvPr>
          <p:cNvSpPr txBox="1"/>
          <p:nvPr/>
        </p:nvSpPr>
        <p:spPr>
          <a:xfrm>
            <a:off x="723899" y="1557058"/>
            <a:ext cx="10431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366C"/>
                </a:solidFill>
                <a:latin typeface="+mj-lt"/>
              </a:rPr>
              <a:t>The effect of </a:t>
            </a:r>
            <a:r>
              <a:rPr lang="en-GB" sz="2400" dirty="0">
                <a:solidFill>
                  <a:schemeClr val="accent6"/>
                </a:solidFill>
                <a:latin typeface="+mj-lt"/>
              </a:rPr>
              <a:t>green political parties </a:t>
            </a:r>
            <a:r>
              <a:rPr lang="en-GB" sz="2400" dirty="0">
                <a:solidFill>
                  <a:srgbClr val="00366C"/>
                </a:solidFill>
                <a:latin typeface="+mj-lt"/>
              </a:rPr>
              <a:t>(expressed through local council election results) on </a:t>
            </a:r>
            <a:r>
              <a:rPr lang="en-GB" sz="2400" dirty="0">
                <a:solidFill>
                  <a:srgbClr val="FF0000"/>
                </a:solidFill>
                <a:latin typeface="+mj-lt"/>
              </a:rPr>
              <a:t>climate action in municipalities </a:t>
            </a:r>
            <a:r>
              <a:rPr lang="en-GB" sz="2400" dirty="0">
                <a:solidFill>
                  <a:srgbClr val="00366C"/>
                </a:solidFill>
                <a:latin typeface="+mj-lt"/>
              </a:rPr>
              <a:t>(renewable energy installation)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E63C43B-EAD4-28CB-3E03-8695F3CA89F3}"/>
              </a:ext>
            </a:extLst>
          </p:cNvPr>
          <p:cNvSpPr txBox="1"/>
          <p:nvPr/>
        </p:nvSpPr>
        <p:spPr>
          <a:xfrm>
            <a:off x="723900" y="2580789"/>
            <a:ext cx="296228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366C"/>
                </a:solidFill>
                <a:latin typeface="+mj-lt"/>
              </a:rPr>
              <a:t>Endogeneity concerns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53865B4-6CD2-1711-EB72-C5B907FBF9F6}"/>
              </a:ext>
            </a:extLst>
          </p:cNvPr>
          <p:cNvSpPr txBox="1"/>
          <p:nvPr/>
        </p:nvSpPr>
        <p:spPr>
          <a:xfrm>
            <a:off x="723900" y="3210116"/>
            <a:ext cx="10431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366C"/>
                </a:solidFill>
                <a:latin typeface="+mj-lt"/>
              </a:rPr>
              <a:t>Local green votes are expected to be endogenous to </a:t>
            </a:r>
            <a:r>
              <a:rPr lang="en-GB" sz="2400" dirty="0">
                <a:solidFill>
                  <a:srgbClr val="FF0000"/>
                </a:solidFill>
                <a:latin typeface="+mj-lt"/>
              </a:rPr>
              <a:t>voter’s preferences </a:t>
            </a:r>
            <a:r>
              <a:rPr lang="en-GB" sz="2400" dirty="0">
                <a:solidFill>
                  <a:srgbClr val="00366C"/>
                </a:solidFill>
                <a:latin typeface="+mj-lt"/>
              </a:rPr>
              <a:t>and to other factors such as </a:t>
            </a:r>
            <a:r>
              <a:rPr lang="en-GB" sz="2400" dirty="0">
                <a:solidFill>
                  <a:srgbClr val="FF0000"/>
                </a:solidFill>
                <a:latin typeface="+mj-lt"/>
              </a:rPr>
              <a:t>natural potential </a:t>
            </a:r>
            <a:r>
              <a:rPr lang="en-GB" sz="2400" dirty="0">
                <a:solidFill>
                  <a:srgbClr val="00366C"/>
                </a:solidFill>
                <a:latin typeface="+mj-lt"/>
              </a:rPr>
              <a:t>and </a:t>
            </a:r>
            <a:r>
              <a:rPr lang="en-GB" sz="2400" dirty="0">
                <a:solidFill>
                  <a:srgbClr val="FF0000"/>
                </a:solidFill>
                <a:latin typeface="+mj-lt"/>
              </a:rPr>
              <a:t>economic growth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D0C4391-DB1D-71CC-40E1-692E730B3E86}"/>
              </a:ext>
            </a:extLst>
          </p:cNvPr>
          <p:cNvSpPr txBox="1"/>
          <p:nvPr/>
        </p:nvSpPr>
        <p:spPr>
          <a:xfrm>
            <a:off x="723899" y="4258919"/>
            <a:ext cx="316716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366C"/>
                </a:solidFill>
                <a:latin typeface="+mj-lt"/>
              </a:rPr>
              <a:t>Instrument construction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7CC30F5-3FA4-CB01-99ED-A45298B5F09D}"/>
              </a:ext>
            </a:extLst>
          </p:cNvPr>
          <p:cNvSpPr txBox="1"/>
          <p:nvPr/>
        </p:nvSpPr>
        <p:spPr>
          <a:xfrm>
            <a:off x="723899" y="4933124"/>
            <a:ext cx="10431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366C"/>
                </a:solidFill>
                <a:latin typeface="+mj-lt"/>
              </a:rPr>
              <a:t>V</a:t>
            </a:r>
            <a:r>
              <a:rPr lang="en-GB" sz="2400" dirty="0">
                <a:solidFill>
                  <a:srgbClr val="00366C"/>
                </a:solidFill>
                <a:effectLst/>
                <a:latin typeface="+mj-lt"/>
              </a:rPr>
              <a:t>ariations over time in support for the Green Party at the national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366C"/>
                </a:solidFill>
                <a:latin typeface="+mj-lt"/>
              </a:rPr>
              <a:t>Weekly national opinion polls (</a:t>
            </a:r>
            <a:r>
              <a:rPr lang="en-GB" sz="2400" i="1" dirty="0" err="1">
                <a:solidFill>
                  <a:srgbClr val="00366C"/>
                </a:solidFill>
                <a:latin typeface="+mj-lt"/>
              </a:rPr>
              <a:t>Sonntagsfrage</a:t>
            </a:r>
            <a:r>
              <a:rPr lang="en-GB" sz="2400" dirty="0">
                <a:solidFill>
                  <a:srgbClr val="00366C"/>
                </a:solidFill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5986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5397E-0DA8-CC8E-EF1C-6AB6D2096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Method: Instrumental Variable Analysis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486C395-88A5-D40C-45AC-09ABF0D568AB}"/>
              </a:ext>
            </a:extLst>
          </p:cNvPr>
          <p:cNvSpPr txBox="1"/>
          <p:nvPr/>
        </p:nvSpPr>
        <p:spPr>
          <a:xfrm>
            <a:off x="457200" y="2926080"/>
            <a:ext cx="3200400" cy="3379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3366"/>
              </a:buClr>
              <a:buSzPct val="100000"/>
            </a:pPr>
            <a:r>
              <a:rPr lang="de-DE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Instrument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76E6A-4221-F3BC-058A-4B048C74F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99617" y="6459784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28E1489-D732-4896-A53E-DB97F645CDF5}" type="slidenum">
              <a:rPr lang="de-DE" smtClean="0"/>
              <a:pPr>
                <a:spcAft>
                  <a:spcPts val="600"/>
                </a:spcAft>
              </a:pPr>
              <a:t>7</a:t>
            </a:fld>
            <a:endParaRPr lang="de-DE"/>
          </a:p>
        </p:txBody>
      </p:sp>
      <p:pic>
        <p:nvPicPr>
          <p:cNvPr id="10" name="Grafik 9" descr="Ein Bild, das Text, Diagramm, Reihe, Schrift enthält.&#10;&#10;Automatisch generierte Beschreibung">
            <a:extLst>
              <a:ext uri="{FF2B5EF4-FFF2-40B4-BE49-F238E27FC236}">
                <a16:creationId xmlns:a16="http://schemas.microsoft.com/office/drawing/2014/main" id="{37D7EAC9-3513-029C-E4BE-341DD4974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478784"/>
            <a:ext cx="7391400" cy="590043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6FE31B7-DEA6-7656-0A6A-0ABDF151A503}"/>
              </a:ext>
            </a:extLst>
          </p:cNvPr>
          <p:cNvSpPr txBox="1"/>
          <p:nvPr/>
        </p:nvSpPr>
        <p:spPr>
          <a:xfrm>
            <a:off x="4831171" y="6263799"/>
            <a:ext cx="10214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Own </a:t>
            </a:r>
            <a:r>
              <a:rPr lang="de-DE" sz="900" dirty="0" err="1">
                <a:solidFill>
                  <a:schemeClr val="bg1">
                    <a:lumMod val="75000"/>
                  </a:schemeClr>
                </a:solidFill>
                <a:latin typeface="+mj-lt"/>
              </a:rPr>
              <a:t>presentation</a:t>
            </a:r>
            <a:endParaRPr lang="de-DE" sz="9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7" name="Grafik 6" descr="Ein Bild, das Diagramm, Text, Reihe enthält.&#10;&#10;Automatisch generierte Beschreibung">
            <a:extLst>
              <a:ext uri="{FF2B5EF4-FFF2-40B4-BE49-F238E27FC236}">
                <a16:creationId xmlns:a16="http://schemas.microsoft.com/office/drawing/2014/main" id="{8A15E04F-4E90-2865-C593-22B7420475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363369"/>
            <a:ext cx="7772400" cy="624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1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5397E-0DA8-CC8E-EF1C-6AB6D2096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528103"/>
            <a:ext cx="4272170" cy="695845"/>
          </a:xfrm>
          <a:solidFill>
            <a:schemeClr val="accent6">
              <a:lumMod val="75000"/>
              <a:alpha val="27843"/>
            </a:schemeClr>
          </a:solidFill>
        </p:spPr>
        <p:txBody>
          <a:bodyPr/>
          <a:lstStyle/>
          <a:p>
            <a:r>
              <a:rPr lang="en-US" dirty="0"/>
              <a:t>Method: Causal Graph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53581-083C-426B-47F6-E3B2FEAE8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Peter Wieland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76E6A-4221-F3BC-058A-4B048C74F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1489-D732-4896-A53E-DB97F645CDF5}" type="slidenum">
              <a:rPr lang="de-DE" smtClean="0"/>
              <a:t>8</a:t>
            </a:fld>
            <a:endParaRPr lang="de-D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75B361F-9C46-8962-6D40-37F66FFCA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de-DE" dirty="0" err="1"/>
              <a:t>Causal</a:t>
            </a:r>
            <a:r>
              <a:rPr lang="de-DE" dirty="0"/>
              <a:t> </a:t>
            </a:r>
            <a:r>
              <a:rPr lang="de-DE" dirty="0" err="1"/>
              <a:t>graphs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5C886D4-B594-EC6B-D065-71F03E201E8E}"/>
              </a:ext>
            </a:extLst>
          </p:cNvPr>
          <p:cNvSpPr txBox="1"/>
          <p:nvPr/>
        </p:nvSpPr>
        <p:spPr>
          <a:xfrm>
            <a:off x="421751" y="1852711"/>
            <a:ext cx="10431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</a:t>
            </a:r>
          </a:p>
        </p:txBody>
      </p:sp>
      <p:pic>
        <p:nvPicPr>
          <p:cNvPr id="13" name="Grafik 12" descr="Ein Bild, das Text, Screenshot, Diagramm, Design enthält.&#10;&#10;Automatisch generierte Beschreibung">
            <a:extLst>
              <a:ext uri="{FF2B5EF4-FFF2-40B4-BE49-F238E27FC236}">
                <a16:creationId xmlns:a16="http://schemas.microsoft.com/office/drawing/2014/main" id="{56EEBA3D-F00C-FB33-36E7-410BFFB898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0" t="36428" r="10647" b="29762"/>
          <a:stretch/>
        </p:blipFill>
        <p:spPr>
          <a:xfrm>
            <a:off x="1427738" y="1689454"/>
            <a:ext cx="9129247" cy="3772235"/>
          </a:xfrm>
          <a:prstGeom prst="rect">
            <a:avLst/>
          </a:prstGeom>
        </p:spPr>
      </p:pic>
      <p:sp>
        <p:nvSpPr>
          <p:cNvPr id="14" name="Nach oben gebogener Pfeil 13">
            <a:extLst>
              <a:ext uri="{FF2B5EF4-FFF2-40B4-BE49-F238E27FC236}">
                <a16:creationId xmlns:a16="http://schemas.microsoft.com/office/drawing/2014/main" id="{8E7A5FAF-A2D7-F777-EA16-6CD466F6C456}"/>
              </a:ext>
            </a:extLst>
          </p:cNvPr>
          <p:cNvSpPr/>
          <p:nvPr/>
        </p:nvSpPr>
        <p:spPr>
          <a:xfrm rot="5400000">
            <a:off x="5083107" y="4160325"/>
            <a:ext cx="716570" cy="1886158"/>
          </a:xfrm>
          <a:prstGeom prst="bentUpArrow">
            <a:avLst>
              <a:gd name="adj1" fmla="val 955"/>
              <a:gd name="adj2" fmla="val 9783"/>
              <a:gd name="adj3" fmla="val 25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&quot;Nein&quot;-Symbol 14">
            <a:extLst>
              <a:ext uri="{FF2B5EF4-FFF2-40B4-BE49-F238E27FC236}">
                <a16:creationId xmlns:a16="http://schemas.microsoft.com/office/drawing/2014/main" id="{D07401F0-32FD-C089-707F-D071BAE9A35C}"/>
              </a:ext>
            </a:extLst>
          </p:cNvPr>
          <p:cNvSpPr/>
          <p:nvPr/>
        </p:nvSpPr>
        <p:spPr>
          <a:xfrm>
            <a:off x="6699475" y="5051847"/>
            <a:ext cx="690983" cy="646331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6" name="Nach oben gebogener Pfeil 15">
            <a:extLst>
              <a:ext uri="{FF2B5EF4-FFF2-40B4-BE49-F238E27FC236}">
                <a16:creationId xmlns:a16="http://schemas.microsoft.com/office/drawing/2014/main" id="{6152664B-6B4D-D668-A233-7C2BD0A13D8D}"/>
              </a:ext>
            </a:extLst>
          </p:cNvPr>
          <p:cNvSpPr/>
          <p:nvPr/>
        </p:nvSpPr>
        <p:spPr>
          <a:xfrm>
            <a:off x="7533458" y="4819626"/>
            <a:ext cx="1886158" cy="555386"/>
          </a:xfrm>
          <a:prstGeom prst="bentUpArrow">
            <a:avLst>
              <a:gd name="adj1" fmla="val 955"/>
              <a:gd name="adj2" fmla="val 9783"/>
              <a:gd name="adj3" fmla="val 25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Nach oben gebogener Pfeil 16">
            <a:extLst>
              <a:ext uri="{FF2B5EF4-FFF2-40B4-BE49-F238E27FC236}">
                <a16:creationId xmlns:a16="http://schemas.microsoft.com/office/drawing/2014/main" id="{BEE89A9E-E936-65CD-9827-D6F004276947}"/>
              </a:ext>
            </a:extLst>
          </p:cNvPr>
          <p:cNvSpPr/>
          <p:nvPr/>
        </p:nvSpPr>
        <p:spPr>
          <a:xfrm rot="5400000">
            <a:off x="3093995" y="4051286"/>
            <a:ext cx="716570" cy="2092066"/>
          </a:xfrm>
          <a:prstGeom prst="bentUpArrow">
            <a:avLst>
              <a:gd name="adj1" fmla="val 955"/>
              <a:gd name="adj2" fmla="val 9783"/>
              <a:gd name="adj3" fmla="val 25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3413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5397E-0DA8-CC8E-EF1C-6AB6D2096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804487"/>
            <a:ext cx="3200400" cy="6645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Method: Data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76E6A-4221-F3BC-058A-4B048C74F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99617" y="6459784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28E1489-D732-4896-A53E-DB97F645CDF5}" type="slidenum">
              <a:rPr lang="de-DE" smtClean="0"/>
              <a:pPr>
                <a:spcAft>
                  <a:spcPts val="600"/>
                </a:spcAft>
              </a:pPr>
              <a:t>9</a:t>
            </a:fld>
            <a:endParaRPr lang="de-DE"/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F1FDBD74-FB63-71F3-1DC1-3E6E2A630D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9463445"/>
              </p:ext>
            </p:extLst>
          </p:nvPr>
        </p:nvGraphicFramePr>
        <p:xfrm>
          <a:off x="457199" y="4867027"/>
          <a:ext cx="3486151" cy="784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Grafik 6" descr="Ein Bild, das Karte, Atlas, Text enthält.&#10;&#10;Automatisch generierte Beschreibung">
            <a:extLst>
              <a:ext uri="{FF2B5EF4-FFF2-40B4-BE49-F238E27FC236}">
                <a16:creationId xmlns:a16="http://schemas.microsoft.com/office/drawing/2014/main" id="{62246E72-5D01-F729-DE6F-E5A3C90187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8653" y="665921"/>
            <a:ext cx="7581022" cy="552615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42E0A04-79C0-5029-2D41-8818C9AED749}"/>
              </a:ext>
            </a:extLst>
          </p:cNvPr>
          <p:cNvSpPr txBox="1"/>
          <p:nvPr/>
        </p:nvSpPr>
        <p:spPr>
          <a:xfrm>
            <a:off x="457198" y="4364678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+mj-lt"/>
              </a:rPr>
              <a:t>Sample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AC62920-CBAA-7066-2C6C-BD84EB02D88A}"/>
              </a:ext>
            </a:extLst>
          </p:cNvPr>
          <p:cNvSpPr txBox="1"/>
          <p:nvPr/>
        </p:nvSpPr>
        <p:spPr>
          <a:xfrm>
            <a:off x="457198" y="1971433"/>
            <a:ext cx="1491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+mj-lt"/>
              </a:rPr>
              <a:t>Data types</a:t>
            </a:r>
          </a:p>
        </p:txBody>
      </p:sp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06940309-B621-8CF8-183E-3A468532A2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5638859"/>
              </p:ext>
            </p:extLst>
          </p:nvPr>
        </p:nvGraphicFramePr>
        <p:xfrm>
          <a:off x="457198" y="2311532"/>
          <a:ext cx="3486152" cy="1713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4E4CF587-5518-1DA1-EAFC-C426DCCF232C}"/>
              </a:ext>
            </a:extLst>
          </p:cNvPr>
          <p:cNvSpPr txBox="1"/>
          <p:nvPr/>
        </p:nvSpPr>
        <p:spPr>
          <a:xfrm>
            <a:off x="4478653" y="6156154"/>
            <a:ext cx="10214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Own </a:t>
            </a:r>
            <a:r>
              <a:rPr lang="de-DE" sz="900" dirty="0" err="1">
                <a:solidFill>
                  <a:schemeClr val="bg1">
                    <a:lumMod val="75000"/>
                  </a:schemeClr>
                </a:solidFill>
                <a:latin typeface="+mj-lt"/>
              </a:rPr>
              <a:t>presentation</a:t>
            </a:r>
            <a:endParaRPr lang="de-DE" sz="9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854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8" grpId="0"/>
      <p:bldP spid="11" grpId="0"/>
      <p:bldGraphic spid="13" grpId="0">
        <p:bldAsOne/>
      </p:bldGraphic>
    </p:bldLst>
  </p:timing>
</p:sld>
</file>

<file path=ppt/theme/theme1.xml><?xml version="1.0" encoding="utf-8"?>
<a:theme xmlns:a="http://schemas.openxmlformats.org/drawingml/2006/main" name="Rückblic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trag-template_v07_ke_2019-11-29.potx" id="{F6357A29-C0E6-4BA5-87FE-7823061CA4BF}" vid="{EE93CFF3-5EEB-4881-AAFA-30C153B67B43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vortrag-template_v07_ke_2019-11-29</Template>
  <TotalTime>0</TotalTime>
  <Words>1660</Words>
  <Application>Microsoft Macintosh PowerPoint</Application>
  <PresentationFormat>Breitbild</PresentationFormat>
  <Paragraphs>232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Wingdings</vt:lpstr>
      <vt:lpstr>Rückblick</vt:lpstr>
      <vt:lpstr>PowerPoint-Präsentation</vt:lpstr>
      <vt:lpstr>Outline</vt:lpstr>
      <vt:lpstr>Motivation</vt:lpstr>
      <vt:lpstr>State of the Art</vt:lpstr>
      <vt:lpstr>The Case of German Municipalities </vt:lpstr>
      <vt:lpstr>Method: Instrumental Variable Analysis</vt:lpstr>
      <vt:lpstr>Method: Instrumental Variable Analysis</vt:lpstr>
      <vt:lpstr>Method: Causal Graph</vt:lpstr>
      <vt:lpstr>Method: Data</vt:lpstr>
      <vt:lpstr>Preliminary Results</vt:lpstr>
      <vt:lpstr>Preliminary Results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Resource Economics  Venue, Day Month 2019</dc:title>
  <dc:creator>Klaus Eisenack</dc:creator>
  <cp:lastModifiedBy>Peter Wieland</cp:lastModifiedBy>
  <cp:revision>307</cp:revision>
  <dcterms:created xsi:type="dcterms:W3CDTF">2020-10-27T21:17:11Z</dcterms:created>
  <dcterms:modified xsi:type="dcterms:W3CDTF">2024-04-22T20:14:21Z</dcterms:modified>
</cp:coreProperties>
</file>